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1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C442-15FE-421B-8934-7908FECA8A84}" type="datetimeFigureOut">
              <a:rPr lang="es-ES" smtClean="0"/>
              <a:t>26/02/2021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924C-BF5A-453B-B043-F74DBDED6C1C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294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C442-15FE-421B-8934-7908FECA8A84}" type="datetimeFigureOut">
              <a:rPr lang="es-ES" smtClean="0"/>
              <a:t>26/02/2021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924C-BF5A-453B-B043-F74DBDED6C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0966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C442-15FE-421B-8934-7908FECA8A84}" type="datetimeFigureOut">
              <a:rPr lang="es-ES" smtClean="0"/>
              <a:t>26/02/2021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924C-BF5A-453B-B043-F74DBDED6C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4954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C442-15FE-421B-8934-7908FECA8A84}" type="datetimeFigureOut">
              <a:rPr lang="es-ES" smtClean="0"/>
              <a:t>26/02/2021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924C-BF5A-453B-B043-F74DBDED6C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187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C442-15FE-421B-8934-7908FECA8A84}" type="datetimeFigureOut">
              <a:rPr lang="es-ES" smtClean="0"/>
              <a:t>26/02/2021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924C-BF5A-453B-B043-F74DBDED6C1C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507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C442-15FE-421B-8934-7908FECA8A84}" type="datetimeFigureOut">
              <a:rPr lang="es-ES" smtClean="0"/>
              <a:t>26/02/2021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924C-BF5A-453B-B043-F74DBDED6C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398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C442-15FE-421B-8934-7908FECA8A84}" type="datetimeFigureOut">
              <a:rPr lang="es-ES" smtClean="0"/>
              <a:t>26/02/2021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924C-BF5A-453B-B043-F74DBDED6C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4559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C442-15FE-421B-8934-7908FECA8A84}" type="datetimeFigureOut">
              <a:rPr lang="es-ES" smtClean="0"/>
              <a:t>26/02/2021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924C-BF5A-453B-B043-F74DBDED6C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0935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C442-15FE-421B-8934-7908FECA8A84}" type="datetimeFigureOut">
              <a:rPr lang="es-ES" smtClean="0"/>
              <a:t>26/02/2021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924C-BF5A-453B-B043-F74DBDED6C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0508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899C442-15FE-421B-8934-7908FECA8A84}" type="datetimeFigureOut">
              <a:rPr lang="es-ES" smtClean="0"/>
              <a:t>26/02/2021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CB924C-BF5A-453B-B043-F74DBDED6C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8994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C442-15FE-421B-8934-7908FECA8A84}" type="datetimeFigureOut">
              <a:rPr lang="es-ES" smtClean="0"/>
              <a:t>26/02/2021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B924C-BF5A-453B-B043-F74DBDED6C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775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899C442-15FE-421B-8934-7908FECA8A84}" type="datetimeFigureOut">
              <a:rPr lang="es-ES" smtClean="0"/>
              <a:t>26/02/2021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CCB924C-BF5A-453B-B043-F74DBDED6C1C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08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DB2DDB-6AA4-40BB-A861-6D6B885E75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/>
              <a:t>PROJECTE MEDIACIÓ I INFÀNCIA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880D8DC-330C-4859-928F-D732331F0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802939"/>
          </a:xfrm>
        </p:spPr>
        <p:txBody>
          <a:bodyPr>
            <a:normAutofit fontScale="25000" lnSpcReduction="20000"/>
          </a:bodyPr>
          <a:lstStyle/>
          <a:p>
            <a:r>
              <a:rPr lang="ca-ES" sz="11200" b="1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mediació com a mesura de protecció d’infants i adolescents en situació de desemparament </a:t>
            </a:r>
          </a:p>
          <a:p>
            <a:endParaRPr lang="ca-ES" b="1" dirty="0"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a-ES" b="1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</a:p>
          <a:p>
            <a:r>
              <a:rPr lang="ca-ES" b="1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ca-ES" sz="8000" b="1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Barcelona, 26 de FEBRER 2021.</a:t>
            </a:r>
          </a:p>
          <a:p>
            <a:r>
              <a:rPr lang="ca-ES" b="1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s-ES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1AAF3F8-C64C-4593-B244-3A01843B218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03200"/>
            <a:ext cx="2346960" cy="1838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7234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70D69E-0AFB-401B-99C8-D271359A2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b="1" dirty="0">
                <a:latin typeface="Corbel" panose="020B0503020204020204" pitchFamily="34" charset="0"/>
                <a:cs typeface="Times New Roman" panose="02020603050405020304" pitchFamily="18" charset="0"/>
              </a:rPr>
              <a:t>La participació dels i de les menors i les famílies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C9279B-41CB-49E2-AA07-9FA038426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70586"/>
          </a:xfrm>
        </p:spPr>
        <p:txBody>
          <a:bodyPr>
            <a:normAutofit/>
          </a:bodyPr>
          <a:lstStyle/>
          <a:p>
            <a:pPr marL="13716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a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a-ES" sz="24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ca-ES" sz="24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nforme d’avaluació del sistema de protecció a la infància i adolescència presentat per la DGAIA (18/12/2020): una de les conclusions que s’extreuen és la mancança del sistema de protecció en quan a la participació i consideració de les opinions de nens, nenes i famílies en els seus processos.</a:t>
            </a:r>
            <a:endParaRPr lang="es-ES" sz="2400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a-ES" sz="2400" b="1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mediació pot suposar una eina que promou la participació de nens i nenes i famílies en els procediments del sistema de protecció i ajuda a posar en valor les opinions de nens i nenes i famílies en aquells aspectes que afecten les seves vides.</a:t>
            </a:r>
            <a:endParaRPr lang="ca-ES" sz="2400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Vista general de diapositiva 4">
                <a:extLst>
                  <a:ext uri="{FF2B5EF4-FFF2-40B4-BE49-F238E27FC236}">
                    <a16:creationId xmlns:a16="http://schemas.microsoft.com/office/drawing/2014/main" id="{3E3BA44D-378B-41AD-B361-C4835D6BEFB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-2794000" y="2912110"/>
              <a:ext cx="3048000" cy="1714500"/>
            </p:xfrm>
            <a:graphic>
              <a:graphicData uri="http://schemas.microsoft.com/office/powerpoint/2016/slidezoom">
                <pslz:sldZm>
                  <pslz:sldZmObj sldId="259" cId="3713933432">
                    <pslz:zmPr id="{32039407-3ED0-49F4-A490-DB172FE89015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Vista general de diapositiva 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3E3BA44D-378B-41AD-B361-C4835D6BEFB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794000" y="2912110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7275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70D69E-0AFB-401B-99C8-D271359A2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b="1" dirty="0">
                <a:latin typeface="Corbel" panose="020B0503020204020204" pitchFamily="34" charset="0"/>
                <a:cs typeface="Times New Roman" panose="02020603050405020304" pitchFamily="18" charset="0"/>
              </a:rPr>
              <a:t>Proposta de treball </a:t>
            </a:r>
            <a:endParaRPr lang="es-ES" b="1" dirty="0"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C9279B-41CB-49E2-AA07-9FA038426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70586"/>
          </a:xfrm>
        </p:spPr>
        <p:txBody>
          <a:bodyPr>
            <a:normAutofit fontScale="92500" lnSpcReduction="20000"/>
          </a:bodyPr>
          <a:lstStyle/>
          <a:p>
            <a:pPr marL="13716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a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a-ES" sz="32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Establiment de calendari de posada en marxa  de prova pilot per fases respecte dels diferents supòsits indicats.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a-ES" sz="32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Redacció dels protocols de funcionament.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a-ES" sz="32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Establiment dels indicadors per valorar la positivitat de l’experiència.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a-ES" sz="32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Decisió d’ampliar de forma general la incorporació de la mediació, i instar, si s’escau, modificacions legals.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ca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Vista general de diapositiva 4">
                <a:extLst>
                  <a:ext uri="{FF2B5EF4-FFF2-40B4-BE49-F238E27FC236}">
                    <a16:creationId xmlns:a16="http://schemas.microsoft.com/office/drawing/2014/main" id="{3E3BA44D-378B-41AD-B361-C4835D6BEFB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-2794000" y="2912110"/>
              <a:ext cx="3048000" cy="1714500"/>
            </p:xfrm>
            <a:graphic>
              <a:graphicData uri="http://schemas.microsoft.com/office/powerpoint/2016/slidezoom">
                <pslz:sldZm>
                  <pslz:sldZmObj sldId="259" cId="3713933432">
                    <pslz:zmPr id="{32039407-3ED0-49F4-A490-DB172FE89015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Vista general de diapositiva 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3E3BA44D-378B-41AD-B361-C4835D6BEFB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794000" y="2912110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2253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0D5E18-AE97-4FB9-B0B7-8493731BB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a-ES" sz="4800" b="1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a-ES" sz="4800" b="1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a-ES" sz="4800" b="1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a-ES" sz="4800" b="1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 legal de referència</a:t>
            </a:r>
            <a:br>
              <a:rPr lang="es-ES" sz="48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S" dirty="0">
              <a:latin typeface="Corbel" panose="020B0503020204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F1918B-270F-4DED-AD89-E5AAB2C47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a-ES" sz="24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Llei 14/2010, del 27 de maig, dels drets i les oportunitats en la infància i l’adolescència estableix:</a:t>
            </a:r>
            <a:endParaRPr lang="es-ES" sz="2400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a-ES" sz="24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Article 39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a-ES" sz="24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Els poders públics, a fi de garantir el dret dels infants i els adolescents a relacionar-se amb llurs famílies, han de fixar procediments específics de mediació familiar. </a:t>
            </a:r>
            <a:r>
              <a:rPr lang="ca-ES" sz="2400" b="1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sistema de mediació també ha d’incloure els conflictes que afecten els infants i els adolescents en l’àmbit familiar.</a:t>
            </a:r>
            <a:endParaRPr lang="es-ES" sz="2400" b="1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87155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5E04F6-25E1-41B5-BE93-324ECA695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b="1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Objectiu del projecte</a:t>
            </a:r>
            <a:endParaRPr lang="es-ES" dirty="0">
              <a:latin typeface="Corbel" panose="020B0503020204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45AB71-610E-4AA0-BD24-D84151D3F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a-ES" sz="36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ca-ES" sz="36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mediació pot esdevenir una eina molt adequada de protecció de l’infant i l’adolescent en determinades situacions conflictives que es donen en les situacions de </a:t>
            </a:r>
            <a:r>
              <a:rPr lang="ca-ES" sz="3600" dirty="0" err="1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desprotecció</a:t>
            </a:r>
            <a:r>
              <a:rPr lang="ca-ES" sz="36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en els procediments de desemparament. </a:t>
            </a:r>
            <a:endParaRPr lang="es-ES" sz="3600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13933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70D69E-0AFB-401B-99C8-D271359A2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>
                <a:latin typeface="Corbel" panose="020B0503020204020204" pitchFamily="34" charset="0"/>
                <a:cs typeface="Times New Roman" panose="02020603050405020304" pitchFamily="18" charset="0"/>
              </a:rPr>
              <a:t>Supòsits d’aplicació- 1: Abans del procediment de desemparament</a:t>
            </a:r>
            <a:endParaRPr lang="es-ES" b="1" dirty="0"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C9279B-41CB-49E2-AA07-9FA038426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0" y="1845734"/>
            <a:ext cx="11216640" cy="4270586"/>
          </a:xfrm>
        </p:spPr>
        <p:txBody>
          <a:bodyPr>
            <a:normAutofit/>
          </a:bodyPr>
          <a:lstStyle/>
          <a:p>
            <a:pPr marL="228600" algn="just">
              <a:lnSpc>
                <a:spcPct val="107000"/>
              </a:lnSpc>
              <a:spcAft>
                <a:spcPts val="800"/>
              </a:spcAft>
            </a:pPr>
            <a:endParaRPr lang="ca-ES" sz="1900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ca-ES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Supòsit</a:t>
            </a:r>
            <a:r>
              <a:rPr lang="ca-ES" b="1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I</a:t>
            </a:r>
            <a:r>
              <a:rPr lang="ca-ES" b="1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ncorporar la mediació en el període de informació prèvia a l’expedient de desemparament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ca-ES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Finalitat: </a:t>
            </a:r>
            <a:r>
              <a:rPr lang="ca-ES" b="1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Pactar amb els progenitors la incorporació de mesures que puguin evitar la declaració de desemparament.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ca-ES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què? </a:t>
            </a:r>
            <a:r>
              <a:rPr lang="ca-ES" b="1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Els acords resultants de processos de mediació tenen un alt més grau de compliment,</a:t>
            </a:r>
            <a:r>
              <a:rPr lang="ca-ES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 ser el resultat dels processos de consens i reflexió interna propis de la mediació.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ca-ES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Manteniment de la potestat administrativa, en tant que l'òrgan competent, mitjançant el compliment dels acords resultants de la mediació, pot decidir  efectuar la declaració de desemparament o finalitzar l'expedient.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endParaRPr lang="ca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Vista general de diapositiva 4">
                <a:extLst>
                  <a:ext uri="{FF2B5EF4-FFF2-40B4-BE49-F238E27FC236}">
                    <a16:creationId xmlns:a16="http://schemas.microsoft.com/office/drawing/2014/main" id="{3E3BA44D-378B-41AD-B361-C4835D6BEFB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45100599"/>
                  </p:ext>
                </p:extLst>
              </p:nvPr>
            </p:nvGraphicFramePr>
            <p:xfrm>
              <a:off x="-2794000" y="2912110"/>
              <a:ext cx="3048000" cy="1714500"/>
            </p:xfrm>
            <a:graphic>
              <a:graphicData uri="http://schemas.microsoft.com/office/powerpoint/2016/slidezoom">
                <pslz:sldZm>
                  <pslz:sldZmObj sldId="259" cId="3713933432">
                    <pslz:zmPr id="{32039407-3ED0-49F4-A490-DB172FE89015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Vista general de diapositiva 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3E3BA44D-378B-41AD-B361-C4835D6BEFB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794000" y="2912110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4924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70D69E-0AFB-401B-99C8-D271359A2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>
                <a:latin typeface="Corbel" panose="020B0503020204020204" pitchFamily="34" charset="0"/>
                <a:cs typeface="Times New Roman" panose="02020603050405020304" pitchFamily="18" charset="0"/>
              </a:rPr>
              <a:t>Supòsits d’aplicació- 2.1 : Una vegada declarat el desemparament</a:t>
            </a:r>
            <a:endParaRPr lang="es-ES" b="1" dirty="0"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C9279B-41CB-49E2-AA07-9FA038426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0" y="1845734"/>
            <a:ext cx="11216640" cy="4270586"/>
          </a:xfrm>
        </p:spPr>
        <p:txBody>
          <a:bodyPr>
            <a:normAutofit fontScale="40000" lnSpcReduction="20000"/>
          </a:bodyPr>
          <a:lstStyle/>
          <a:p>
            <a:pPr marL="13716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ca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a-ES" sz="53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a-ES" sz="53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Supòsit: </a:t>
            </a:r>
            <a:r>
              <a:rPr lang="ca-ES" sz="5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ca-ES" sz="5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 per l’oposició dels progenitors, o dels titulars de la tutela o de la guarda, o per l’existència de qualsevol altre impediment greu, s’obstaculitza o s’impossibilita l’execució de les mesures de protecció acordades, l’òrgan competent ha de sol·licitar a l’autoritat judicial que correspongui segons la Llei orgànica del poder judicial les mesures necessàries per fer-les efectives”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ca-ES" sz="5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Finalitat: </a:t>
            </a:r>
            <a:r>
              <a:rPr lang="ca-ES" sz="53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Incorporar processos de mediació per obtenir  el  compliment voluntari de les mesures de protecció ja acordades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ca-ES" sz="5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 què? Amb la finalitat </a:t>
            </a:r>
            <a:r>
              <a:rPr lang="ca-ES" sz="5300" b="1" dirty="0">
                <a:ea typeface="Calibri" panose="020F0502020204030204" pitchFamily="34" charset="0"/>
                <a:cs typeface="Times New Roman" panose="02020603050405020304" pitchFamily="18" charset="0"/>
              </a:rPr>
              <a:t>d’evitar la violència que implícitament comporta el compliment forçós de les mesures i el corresponent perjudici que la situació viscuda pugui representar pel menor.</a:t>
            </a:r>
          </a:p>
          <a:p>
            <a:pPr marL="13716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a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endParaRPr lang="ca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Vista general de diapositiva 4">
                <a:extLst>
                  <a:ext uri="{FF2B5EF4-FFF2-40B4-BE49-F238E27FC236}">
                    <a16:creationId xmlns:a16="http://schemas.microsoft.com/office/drawing/2014/main" id="{3E3BA44D-378B-41AD-B361-C4835D6BEFB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-2794000" y="2912110"/>
              <a:ext cx="3048000" cy="1714500"/>
            </p:xfrm>
            <a:graphic>
              <a:graphicData uri="http://schemas.microsoft.com/office/powerpoint/2016/slidezoom">
                <pslz:sldZm>
                  <pslz:sldZmObj sldId="259" cId="3713933432">
                    <pslz:zmPr id="{32039407-3ED0-49F4-A490-DB172FE89015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Vista general de diapositiva 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3E3BA44D-378B-41AD-B361-C4835D6BEFB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794000" y="2912110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5541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70D69E-0AFB-401B-99C8-D271359A2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>
                <a:latin typeface="Corbel" panose="020B0503020204020204" pitchFamily="34" charset="0"/>
                <a:cs typeface="Times New Roman" panose="02020603050405020304" pitchFamily="18" charset="0"/>
              </a:rPr>
              <a:t>Supòsits d’aplicació- 2.2 : Una vegada declarat el desemparament</a:t>
            </a:r>
            <a:endParaRPr lang="es-ES" b="1" dirty="0"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C9279B-41CB-49E2-AA07-9FA038426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0" y="1845734"/>
            <a:ext cx="11216640" cy="4270586"/>
          </a:xfrm>
        </p:spPr>
        <p:txBody>
          <a:bodyPr>
            <a:normAutofit lnSpcReduction="10000"/>
          </a:bodyPr>
          <a:lstStyle/>
          <a:p>
            <a:pPr marL="13716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a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3716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a-ES" sz="2400" dirty="0">
                <a:ea typeface="Calibri" panose="020F0502020204030204" pitchFamily="34" charset="0"/>
                <a:cs typeface="Times New Roman" panose="02020603050405020304" pitchFamily="18" charset="0"/>
              </a:rPr>
              <a:t>Supòsit: </a:t>
            </a:r>
            <a:r>
              <a:rPr lang="ca-E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Situacions on la família extensa assumeix la guarda del menor</a:t>
            </a:r>
            <a:r>
              <a:rPr lang="ca-E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Conflictivitat en situacions amb visites amb  progenitors i en general en la relació entre els progenitors i la família extensa acollidora.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ca-E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Finalitat: Incorporar processos de mediació per obtenir  el  compliment voluntari de les mesures de protecció ja acordades, </a:t>
            </a:r>
            <a:r>
              <a:rPr lang="ca-E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facilitant la relació entr</a:t>
            </a:r>
            <a:r>
              <a:rPr lang="ca-E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e els i les menors, els progenitors i la família extensa.</a:t>
            </a:r>
            <a:endParaRPr lang="ca-ES" sz="2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ca-E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 què? Amb la finalitat </a:t>
            </a:r>
            <a:r>
              <a:rPr lang="ca-ES" sz="2400" dirty="0">
                <a:ea typeface="Calibri" panose="020F0502020204030204" pitchFamily="34" charset="0"/>
                <a:cs typeface="Times New Roman" panose="02020603050405020304" pitchFamily="18" charset="0"/>
              </a:rPr>
              <a:t>de mantenir els vincles familiars dels menors, tant amb els progenitors com amb la família extensa.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endParaRPr lang="ca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Vista general de diapositiva 4">
                <a:extLst>
                  <a:ext uri="{FF2B5EF4-FFF2-40B4-BE49-F238E27FC236}">
                    <a16:creationId xmlns:a16="http://schemas.microsoft.com/office/drawing/2014/main" id="{3E3BA44D-378B-41AD-B361-C4835D6BEFB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-2794000" y="2912110"/>
              <a:ext cx="3048000" cy="1714500"/>
            </p:xfrm>
            <a:graphic>
              <a:graphicData uri="http://schemas.microsoft.com/office/powerpoint/2016/slidezoom">
                <pslz:sldZm>
                  <pslz:sldZmObj sldId="259" cId="3713933432">
                    <pslz:zmPr id="{32039407-3ED0-49F4-A490-DB172FE89015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Vista general de diapositiva 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3E3BA44D-378B-41AD-B361-C4835D6BEFB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794000" y="2912110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9693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70D69E-0AFB-401B-99C8-D271359A2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b="1" dirty="0">
                <a:latin typeface="Corbel" panose="020B0503020204020204" pitchFamily="34" charset="0"/>
                <a:cs typeface="Times New Roman" panose="02020603050405020304" pitchFamily="18" charset="0"/>
              </a:rPr>
              <a:t>Supòsits d’aplicació- 2.3 : Conflictivitat en els centres d’acollida. </a:t>
            </a:r>
            <a:endParaRPr lang="es-ES" b="1" dirty="0"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C9279B-41CB-49E2-AA07-9FA038426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0" y="1845734"/>
            <a:ext cx="11216640" cy="4270586"/>
          </a:xfrm>
        </p:spPr>
        <p:txBody>
          <a:bodyPr>
            <a:normAutofit/>
          </a:bodyPr>
          <a:lstStyle/>
          <a:p>
            <a:pPr marL="13716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a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3716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a-E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ca-E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Supòsits de conflictivitat en situacions amb visites amb  progenitors</a:t>
            </a:r>
            <a:r>
              <a:rPr lang="ca-E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ca-E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Finalitat: Incorporar processos de mediació per obtenir  el  compliment voluntari de les mesures de protecció ja acordades, facilitant la relació entr</a:t>
            </a:r>
            <a:r>
              <a:rPr lang="ca-ES" sz="2400" dirty="0">
                <a:ea typeface="Calibri" panose="020F0502020204030204" pitchFamily="34" charset="0"/>
                <a:cs typeface="Times New Roman" panose="02020603050405020304" pitchFamily="18" charset="0"/>
              </a:rPr>
              <a:t>e els i les menors i  els progenitors.</a:t>
            </a:r>
            <a:endParaRPr lang="ca-E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ca-E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 què? Amb la </a:t>
            </a:r>
            <a:r>
              <a:rPr lang="ca-E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finalitat </a:t>
            </a:r>
            <a:r>
              <a:rPr lang="ca-E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de mantenir els vincles familiars dels menors</a:t>
            </a:r>
            <a:r>
              <a:rPr lang="ca-ES" sz="2400" dirty="0">
                <a:ea typeface="Calibri" panose="020F0502020204030204" pitchFamily="34" charset="0"/>
                <a:cs typeface="Times New Roman" panose="02020603050405020304" pitchFamily="18" charset="0"/>
              </a:rPr>
              <a:t>, i la convivència pacífica en els centres.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endParaRPr lang="ca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Vista general de diapositiva 4">
                <a:extLst>
                  <a:ext uri="{FF2B5EF4-FFF2-40B4-BE49-F238E27FC236}">
                    <a16:creationId xmlns:a16="http://schemas.microsoft.com/office/drawing/2014/main" id="{3E3BA44D-378B-41AD-B361-C4835D6BEFB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-2794000" y="2912110"/>
              <a:ext cx="3048000" cy="1714500"/>
            </p:xfrm>
            <a:graphic>
              <a:graphicData uri="http://schemas.microsoft.com/office/powerpoint/2016/slidezoom">
                <pslz:sldZm>
                  <pslz:sldZmObj sldId="259" cId="3713933432">
                    <pslz:zmPr id="{32039407-3ED0-49F4-A490-DB172FE89015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Vista general de diapositiva 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3E3BA44D-378B-41AD-B361-C4835D6BEFB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794000" y="2912110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2229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70D69E-0AFB-401B-99C8-D271359A2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b="1" dirty="0">
                <a:latin typeface="Corbel" panose="020B0503020204020204" pitchFamily="34" charset="0"/>
                <a:cs typeface="Times New Roman" panose="02020603050405020304" pitchFamily="18" charset="0"/>
              </a:rPr>
              <a:t>Supòsits d’aplicació- 2.4 : Conflictivitat en els centres d’acollida. </a:t>
            </a:r>
            <a:endParaRPr lang="es-ES" b="1" dirty="0"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C9279B-41CB-49E2-AA07-9FA038426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0" y="1845734"/>
            <a:ext cx="11216640" cy="4270586"/>
          </a:xfrm>
        </p:spPr>
        <p:txBody>
          <a:bodyPr>
            <a:normAutofit fontScale="92500" lnSpcReduction="20000"/>
          </a:bodyPr>
          <a:lstStyle/>
          <a:p>
            <a:pPr marL="13716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a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3716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a-E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a-ES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Supòsits de</a:t>
            </a:r>
            <a:r>
              <a:rPr lang="ca-E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a-ES" sz="2800" b="1" dirty="0">
                <a:cs typeface="Times New Roman" panose="02020603050405020304" pitchFamily="18" charset="0"/>
              </a:rPr>
              <a:t>Incompliment dels deures de convivència en el centre per part dels menors.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ca-E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Finalitat: Incorporar processos de mediació per </a:t>
            </a:r>
            <a:r>
              <a:rPr lang="ca-ES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obtenir  la convivència pacífica en els centres, col·laborar </a:t>
            </a:r>
            <a:r>
              <a:rPr lang="ca-ES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en la formació i creixement personal dels i de les  menors. 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ca-E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 què? Amb la finalitat </a:t>
            </a:r>
            <a:r>
              <a:rPr lang="ca-ES" sz="2800" dirty="0">
                <a:ea typeface="Calibri" panose="020F0502020204030204" pitchFamily="34" charset="0"/>
                <a:cs typeface="Times New Roman" panose="02020603050405020304" pitchFamily="18" charset="0"/>
              </a:rPr>
              <a:t>d’aconseguir que la declaració de desemparament permeti l’evitació dels riscos que l’han provocat i el creixement personal dels menors.  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endParaRPr lang="ca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Vista general de diapositiva 4">
                <a:extLst>
                  <a:ext uri="{FF2B5EF4-FFF2-40B4-BE49-F238E27FC236}">
                    <a16:creationId xmlns:a16="http://schemas.microsoft.com/office/drawing/2014/main" id="{3E3BA44D-378B-41AD-B361-C4835D6BEFB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-2794000" y="2912110"/>
              <a:ext cx="3048000" cy="1714500"/>
            </p:xfrm>
            <a:graphic>
              <a:graphicData uri="http://schemas.microsoft.com/office/powerpoint/2016/slidezoom">
                <pslz:sldZm>
                  <pslz:sldZmObj sldId="259" cId="3713933432">
                    <pslz:zmPr id="{32039407-3ED0-49F4-A490-DB172FE89015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Vista general de diapositiva 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3E3BA44D-378B-41AD-B361-C4835D6BEFB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794000" y="2912110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4373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70D69E-0AFB-401B-99C8-D271359A2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b="1" dirty="0">
                <a:latin typeface="Corbel" panose="020B0503020204020204" pitchFamily="34" charset="0"/>
                <a:cs typeface="Times New Roman" panose="02020603050405020304" pitchFamily="18" charset="0"/>
              </a:rPr>
              <a:t>Supòsits d’aplicació: Exclusió. </a:t>
            </a:r>
            <a:endParaRPr lang="es-ES" b="1" dirty="0"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C9279B-41CB-49E2-AA07-9FA038426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70586"/>
          </a:xfrm>
        </p:spPr>
        <p:txBody>
          <a:bodyPr>
            <a:normAutofit lnSpcReduction="10000"/>
          </a:bodyPr>
          <a:lstStyle/>
          <a:p>
            <a:pPr marL="13716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a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a-ES" sz="32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mediació </a:t>
            </a:r>
            <a:r>
              <a:rPr lang="ca-ES" sz="3200" b="1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serà una eina valida per afrontar qualsevol situació que suposi un perill per l’infant o adolescent o que de forma imminent atempti contra la integritat física o psíquica de l’infant o adolescent </a:t>
            </a:r>
            <a:r>
              <a:rPr lang="ca-ES" sz="32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facin necessària una intervenció urgent per part de l’Administració.</a:t>
            </a:r>
            <a:endParaRPr lang="es-ES" sz="3200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a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ca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Vista general de diapositiva 4">
                <a:extLst>
                  <a:ext uri="{FF2B5EF4-FFF2-40B4-BE49-F238E27FC236}">
                    <a16:creationId xmlns:a16="http://schemas.microsoft.com/office/drawing/2014/main" id="{3E3BA44D-378B-41AD-B361-C4835D6BEFB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-2794000" y="2912110"/>
              <a:ext cx="3048000" cy="1714500"/>
            </p:xfrm>
            <a:graphic>
              <a:graphicData uri="http://schemas.microsoft.com/office/powerpoint/2016/slidezoom">
                <pslz:sldZm>
                  <pslz:sldZmObj sldId="259" cId="3713933432">
                    <pslz:zmPr id="{32039407-3ED0-49F4-A490-DB172FE89015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Vista general de diapositiva 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3E3BA44D-378B-41AD-B361-C4835D6BEFB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794000" y="2912110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283851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102</TotalTime>
  <Words>871</Words>
  <Application>Microsoft Office PowerPoint</Application>
  <PresentationFormat>Panorámica</PresentationFormat>
  <Paragraphs>54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Calibri</vt:lpstr>
      <vt:lpstr>Corbel</vt:lpstr>
      <vt:lpstr>Wingdings</vt:lpstr>
      <vt:lpstr>Retrospección</vt:lpstr>
      <vt:lpstr>PROJECTE MEDIACIÓ I INFÀNCIA</vt:lpstr>
      <vt:lpstr>   Marc legal de referència </vt:lpstr>
      <vt:lpstr>Objectiu del projecte</vt:lpstr>
      <vt:lpstr>Supòsits d’aplicació- 1: Abans del procediment de desemparament</vt:lpstr>
      <vt:lpstr>Supòsits d’aplicació- 2.1 : Una vegada declarat el desemparament</vt:lpstr>
      <vt:lpstr>Supòsits d’aplicació- 2.2 : Una vegada declarat el desemparament</vt:lpstr>
      <vt:lpstr>Supòsits d’aplicació- 2.3 : Conflictivitat en els centres d’acollida. </vt:lpstr>
      <vt:lpstr>Supòsits d’aplicació- 2.4 : Conflictivitat en els centres d’acollida. </vt:lpstr>
      <vt:lpstr>Supòsits d’aplicació: Exclusió. </vt:lpstr>
      <vt:lpstr>La participació dels i de les menors i les famílies</vt:lpstr>
      <vt:lpstr>Proposta de treball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PROJECTE MEDIACIÓ I INFÀNCIA</dc:title>
  <dc:creator>Angeles Montoya</dc:creator>
  <cp:lastModifiedBy>Angeles Montoya</cp:lastModifiedBy>
  <cp:revision>12</cp:revision>
  <dcterms:created xsi:type="dcterms:W3CDTF">2021-02-25T16:59:17Z</dcterms:created>
  <dcterms:modified xsi:type="dcterms:W3CDTF">2021-02-26T11:11:16Z</dcterms:modified>
</cp:coreProperties>
</file>