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319" r:id="rId3"/>
    <p:sldId id="298" r:id="rId4"/>
    <p:sldId id="299" r:id="rId5"/>
    <p:sldId id="331" r:id="rId6"/>
    <p:sldId id="332" r:id="rId7"/>
    <p:sldId id="280" r:id="rId8"/>
    <p:sldId id="272" r:id="rId9"/>
    <p:sldId id="269" r:id="rId10"/>
    <p:sldId id="270" r:id="rId11"/>
    <p:sldId id="268" r:id="rId12"/>
    <p:sldId id="258" r:id="rId13"/>
    <p:sldId id="256" r:id="rId14"/>
    <p:sldId id="257" r:id="rId15"/>
    <p:sldId id="260" r:id="rId16"/>
    <p:sldId id="259" r:id="rId17"/>
    <p:sldId id="261" r:id="rId18"/>
    <p:sldId id="262" r:id="rId19"/>
    <p:sldId id="371" r:id="rId20"/>
    <p:sldId id="264" r:id="rId21"/>
    <p:sldId id="337" r:id="rId22"/>
    <p:sldId id="265" r:id="rId23"/>
    <p:sldId id="266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6F1D2-BE82-4420-B7BE-1478ECD3307D}" v="328" dt="2021-10-28T10:11:24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37756-CFB6-4D66-B8BF-C31CA27ED825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5E08-F7DA-4000-B038-3B3F7F830A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95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64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0088A-3DC4-4CB6-B783-883AAF05B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4A0E77-80E0-4662-94AC-ED60BD351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4FD511-D70A-4225-8DA7-FC0F988F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A12041-E7B2-4020-B0D2-C9430881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786A06-6010-436A-9E6C-6134916B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36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B82F61-B915-4E57-99C9-3CBB9404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DEFF1B-54D8-4445-BF25-1FF74AAF7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69FAF3-6C51-4D22-A5B5-E7065DEF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9DB278-12DB-406F-BF14-C7CCC8DD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F37FB-B67B-4416-9A43-71B9C74D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95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93F2FE-1AB6-45D8-A2F5-1F5116247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894028-DB9D-40F9-A986-3C7CB057A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76BEEB-EC96-4653-B441-4CC85899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3AF13D-2375-4EDA-B262-03AD2848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31EB2F-C5B8-4106-872A-D0F76398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36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5733A-E304-4E16-A750-D31F6E45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1C7F3-75B6-4DC0-B692-4F10BE7C5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F37D1-079F-47CC-B63A-5F1DBE3F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397233-6CF6-4A86-8127-DB37D0C2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36264F-3742-4C68-91AE-81555153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96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91FF0-1493-44E6-996F-5118617E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6F2279-CA8B-4947-A9A3-D9FD7FB3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9FCA25-1EF2-4150-B34B-798AB13C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0FC757-1C64-4735-B2E7-EEEC3939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318DEC-EA50-4250-B2D6-03876C6D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43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B1014-7414-4DB0-ACE9-4C60F5A3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17889-3EE6-4910-8B3B-32B41505F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ECF6D-5838-49D4-A51F-71D7C1D81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A71B65-5344-4748-B41F-58519D66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A59368-BE87-4BA7-AED2-69453C2B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FD0B02-D1C1-4D73-8035-1CD83A1C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75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CD8AC-C8C5-46B3-946D-FEC7413D3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AD27F-8C38-44D4-B194-9233227AB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3C2F83-E679-4B35-AED1-766DAAE5A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4440DB-30F5-408A-9F36-6C2FAF594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A3914C-E789-4FB9-A696-8FBF8B682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84CE2E5-8A51-43AE-88A7-8955B3CF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16FE1F-D3F7-4E24-8A09-FBAFE859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8181FA-E091-4B0B-8A56-97AA30D7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52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E153B-E7AC-4C73-8D33-E7B5D3F5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16B601-C2A5-48A7-B619-35FE1A82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2FAB2E-1E2C-4926-8807-0F79D414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FF979F-1BAE-4A84-B5FB-EC444897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06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A5188A-292B-4D59-ADB2-A7001E56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329D18-7087-4C6D-8729-4D291AF6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76DBE4-253B-41D4-B5C3-982119FE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8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9BC98-1C1B-4AFB-A709-4892EE9B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81F3A-21F6-4AC1-93F8-AC4B42F2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72F25D-8E7A-4A1E-ACD1-0096E7284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42E8D4-1C13-4B16-8B97-CD6D1BA0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F627BA-CFC0-4896-9117-DE83F403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9A1B0B-9EF6-4C7F-98CA-88F2D00D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54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A29FD-1343-4D21-951B-0719631F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0C3E87-58E2-4E41-B4BA-EA31E6611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ACBC0C-038F-4C16-B00A-677C16B9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7BC83-29D2-4BDB-864A-C34AB529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DB5608-35B2-4253-9369-E22B3BC9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4F94A-5AA0-4E12-89D3-3840B0CD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06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CBCF59E-6470-45CF-B757-BC185769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31A9DC-78DB-40C9-B6BD-AE10CAD12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56A289-5626-49D2-9636-473BF8844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66B43-8995-4796-B22A-E8024A524E23}" type="datetimeFigureOut">
              <a:rPr lang="es-ES" smtClean="0"/>
              <a:t>28/10/2021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AC5596-7032-4DEA-8505-06DECE3BB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96F21-89B7-4C2E-90D2-33EB21458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BB1BD-EC66-461F-A941-0262D0D13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48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29.png"/><Relationship Id="rId10" Type="http://schemas.openxmlformats.org/officeDocument/2006/relationships/image" Target="../media/image63.svg"/><Relationship Id="rId4" Type="http://schemas.openxmlformats.org/officeDocument/2006/relationships/image" Target="../media/image4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sv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D3CB6C-CBF9-4069-A360-FDC36098A778}"/>
              </a:ext>
            </a:extLst>
          </p:cNvPr>
          <p:cNvSpPr/>
          <p:nvPr/>
        </p:nvSpPr>
        <p:spPr>
          <a:xfrm>
            <a:off x="718687" y="5091762"/>
            <a:ext cx="6853966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3200" b="0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L’advocat com a investigador en els entorns digitals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560FB6-5073-49CE-B2D8-8830E0C83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004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3623A5B-97E2-400E-BBEF-F61096EF8652}"/>
              </a:ext>
            </a:extLst>
          </p:cNvPr>
          <p:cNvSpPr txBox="1"/>
          <p:nvPr/>
        </p:nvSpPr>
        <p:spPr>
          <a:xfrm>
            <a:off x="8744505" y="5379868"/>
            <a:ext cx="258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Ruth Sala Ordóñez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05/11/2021</a:t>
            </a:r>
          </a:p>
        </p:txBody>
      </p:sp>
    </p:spTree>
    <p:extLst>
      <p:ext uri="{BB962C8B-B14F-4D97-AF65-F5344CB8AC3E}">
        <p14:creationId xmlns:p14="http://schemas.microsoft.com/office/powerpoint/2010/main" val="1074933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8A63E8-2F28-4C6C-B729-36E5FD53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6" y="548390"/>
            <a:ext cx="10943268" cy="57612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96A5F3-87DF-4DA5-A979-6E906A19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CE7702-6E23-4D0E-B625-FFEE84ED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42"/>
            <a:ext cx="12192000" cy="62045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2E7157-4FCF-4437-A97A-A07ACDFC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647338-CCC7-4197-8868-3B9737A3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16" y="1238060"/>
            <a:ext cx="6553768" cy="43818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0C6827-7CDE-4FD6-BD6C-C1CBC2742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D478393-2B1E-4DC1-9A57-A9286809F24D}"/>
              </a:ext>
            </a:extLst>
          </p:cNvPr>
          <p:cNvSpPr txBox="1"/>
          <p:nvPr/>
        </p:nvSpPr>
        <p:spPr>
          <a:xfrm>
            <a:off x="133163" y="133165"/>
            <a:ext cx="397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Cerca per imatges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F27D38F-B3E1-43FD-A812-563E8E9CDD13}"/>
              </a:ext>
            </a:extLst>
          </p:cNvPr>
          <p:cNvCxnSpPr/>
          <p:nvPr/>
        </p:nvCxnSpPr>
        <p:spPr>
          <a:xfrm>
            <a:off x="133163" y="594830"/>
            <a:ext cx="115942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94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1C3DC8-0992-4C63-80A7-7631F7D13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22" y="887510"/>
            <a:ext cx="9647756" cy="50829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663A80-E6EF-4FBE-B266-57154F2B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476391-5B09-40CA-99B6-A63895C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28" y="277857"/>
            <a:ext cx="5806943" cy="63022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93B968-B3B2-4B09-8E52-C4E75ADE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57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9C7D2B-9FE3-4493-A381-ABDB2044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764080"/>
            <a:ext cx="5625211" cy="17298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A85E327-FA7F-411B-9653-ED6EB765D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8" y="428625"/>
            <a:ext cx="5625211" cy="56598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E1F41E-199F-4812-AE3F-0E564D795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1018EE-AB17-490F-A9DC-2E8F6077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96" y="125443"/>
            <a:ext cx="7011008" cy="66071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FC992C-EFE6-4EF3-9B8E-5AC56E44D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4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F954AC-B217-4662-8C8A-35B0A159FA6D}"/>
              </a:ext>
            </a:extLst>
          </p:cNvPr>
          <p:cNvSpPr txBox="1"/>
          <p:nvPr/>
        </p:nvSpPr>
        <p:spPr>
          <a:xfrm>
            <a:off x="224775" y="452763"/>
            <a:ext cx="281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>
                <a:solidFill>
                  <a:schemeClr val="accent4">
                    <a:lumMod val="75000"/>
                  </a:schemeClr>
                </a:solidFill>
                <a:latin typeface="+mj-lt"/>
              </a:rPr>
              <a:t>Metadades d’una imatge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AFAC49-7BF0-467F-B563-64778FB2D242}"/>
              </a:ext>
            </a:extLst>
          </p:cNvPr>
          <p:cNvSpPr/>
          <p:nvPr/>
        </p:nvSpPr>
        <p:spPr>
          <a:xfrm>
            <a:off x="5255581" y="3320249"/>
            <a:ext cx="523782" cy="230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5EC6EA-2E6A-4BB5-A88D-0E66E47BC7B3}"/>
              </a:ext>
            </a:extLst>
          </p:cNvPr>
          <p:cNvSpPr/>
          <p:nvPr/>
        </p:nvSpPr>
        <p:spPr>
          <a:xfrm>
            <a:off x="4993689" y="3551069"/>
            <a:ext cx="1753339" cy="150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296F99-EFC1-4407-9A13-EA3106F5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49" y="319596"/>
            <a:ext cx="8495876" cy="5954366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61C6FD2-CFEF-4119-A7C9-18E2D7DDA95D}"/>
              </a:ext>
            </a:extLst>
          </p:cNvPr>
          <p:cNvCxnSpPr/>
          <p:nvPr/>
        </p:nvCxnSpPr>
        <p:spPr>
          <a:xfrm>
            <a:off x="577049" y="868261"/>
            <a:ext cx="22016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C6A6B78-6094-4FA1-ACFD-50A7F511BBC6}"/>
              </a:ext>
            </a:extLst>
          </p:cNvPr>
          <p:cNvCxnSpPr/>
          <p:nvPr/>
        </p:nvCxnSpPr>
        <p:spPr>
          <a:xfrm>
            <a:off x="1207363" y="1283760"/>
            <a:ext cx="763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48E1F49F-2D9E-4902-AFDE-04AFF405D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7CAB9F-2894-4D27-8061-60FF6836F830}"/>
              </a:ext>
            </a:extLst>
          </p:cNvPr>
          <p:cNvSpPr/>
          <p:nvPr/>
        </p:nvSpPr>
        <p:spPr>
          <a:xfrm>
            <a:off x="450787" y="446077"/>
            <a:ext cx="10278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accent4">
                    <a:lumMod val="75000"/>
                  </a:schemeClr>
                </a:solidFill>
              </a:rPr>
              <a:t>Videos</a:t>
            </a:r>
            <a:endParaRPr lang="es-ES" sz="2400" b="0" cap="none" spc="0" dirty="0">
              <a:ln w="0"/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6F2C220-0370-4BE2-B7B6-C22EC9174EDF}"/>
              </a:ext>
            </a:extLst>
          </p:cNvPr>
          <p:cNvCxnSpPr/>
          <p:nvPr/>
        </p:nvCxnSpPr>
        <p:spPr>
          <a:xfrm>
            <a:off x="523783" y="907742"/>
            <a:ext cx="7723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6B4D733-8BB2-4A61-8197-4648AFEA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58" y="0"/>
            <a:ext cx="8632684" cy="65171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191032-404F-4CC1-8D90-D9B757199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38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E298C1C-CF2D-42BF-8823-3E86F377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74" y="3364322"/>
            <a:ext cx="1589832" cy="135632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8D4D37-BA3B-43CB-BF29-73606B05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0" y="704487"/>
            <a:ext cx="11248095" cy="60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B9BF3B-7124-4DD9-8C51-2C7F5A0C4848}"/>
              </a:ext>
            </a:extLst>
          </p:cNvPr>
          <p:cNvSpPr txBox="1"/>
          <p:nvPr/>
        </p:nvSpPr>
        <p:spPr>
          <a:xfrm>
            <a:off x="-118459" y="130866"/>
            <a:ext cx="517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Productes i serveis certificats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791E6A32-EE96-4A7A-BF1B-77B7D860B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90400"/>
              </p:ext>
            </p:extLst>
          </p:nvPr>
        </p:nvGraphicFramePr>
        <p:xfrm>
          <a:off x="6096000" y="1524868"/>
          <a:ext cx="557080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867">
                  <a:extLst>
                    <a:ext uri="{9D8B030D-6E8A-4147-A177-3AD203B41FA5}">
                      <a16:colId xmlns:a16="http://schemas.microsoft.com/office/drawing/2014/main" val="2343280879"/>
                    </a:ext>
                  </a:extLst>
                </a:gridCol>
                <a:gridCol w="1978004">
                  <a:extLst>
                    <a:ext uri="{9D8B030D-6E8A-4147-A177-3AD203B41FA5}">
                      <a16:colId xmlns:a16="http://schemas.microsoft.com/office/drawing/2014/main" val="3707658936"/>
                    </a:ext>
                  </a:extLst>
                </a:gridCol>
                <a:gridCol w="1856935">
                  <a:extLst>
                    <a:ext uri="{9D8B030D-6E8A-4147-A177-3AD203B41FA5}">
                      <a16:colId xmlns:a16="http://schemas.microsoft.com/office/drawing/2014/main" val="156705190"/>
                    </a:ext>
                  </a:extLst>
                </a:gridCol>
              </a:tblGrid>
              <a:tr h="274579"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</a:rPr>
                        <a:t>Video</a:t>
                      </a:r>
                      <a:endParaRPr lang="ca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>
                          <a:solidFill>
                            <a:schemeClr val="tx1"/>
                          </a:solidFill>
                        </a:rPr>
                        <a:t>Correu electrònic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>
                          <a:solidFill>
                            <a:schemeClr val="tx1"/>
                          </a:solidFill>
                        </a:rPr>
                        <a:t>Propietat Intel·lectual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</a:rPr>
                        <a:t>Sms</a:t>
                      </a:r>
                      <a:endParaRPr lang="ca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>
                          <a:solidFill>
                            <a:schemeClr val="tx1"/>
                          </a:solidFill>
                        </a:rPr>
                        <a:t>Web</a:t>
                      </a:r>
                    </a:p>
                    <a:p>
                      <a:pPr algn="ctr"/>
                      <a:endParaRPr lang="ca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>
                          <a:solidFill>
                            <a:schemeClr val="tx1"/>
                          </a:solidFill>
                        </a:rPr>
                        <a:t>Fotografies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50735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5B9DADB6-FE3A-44A5-82EE-8ACC945B07DB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4166241"/>
          <a:ext cx="557080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366">
                  <a:extLst>
                    <a:ext uri="{9D8B030D-6E8A-4147-A177-3AD203B41FA5}">
                      <a16:colId xmlns:a16="http://schemas.microsoft.com/office/drawing/2014/main" val="3415179919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3539209506"/>
                    </a:ext>
                  </a:extLst>
                </a:gridCol>
                <a:gridCol w="1903828">
                  <a:extLst>
                    <a:ext uri="{9D8B030D-6E8A-4147-A177-3AD203B41FA5}">
                      <a16:colId xmlns:a16="http://schemas.microsoft.com/office/drawing/2014/main" val="157090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eGarante</a:t>
                      </a:r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ColorIURIS</a:t>
                      </a:r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Signaturit</a:t>
                      </a:r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64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Eevid</a:t>
                      </a:r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Evicertia</a:t>
                      </a:r>
                      <a:endParaRPr lang="ca-E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Lleida.net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022932"/>
                  </a:ext>
                </a:extLst>
              </a:tr>
            </a:tbl>
          </a:graphicData>
        </a:graphic>
      </p:graphicFrame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1E9ADE49-F3B8-4C13-8763-79D3B9BF65BE}"/>
              </a:ext>
            </a:extLst>
          </p:cNvPr>
          <p:cNvSpPr/>
          <p:nvPr/>
        </p:nvSpPr>
        <p:spPr>
          <a:xfrm>
            <a:off x="7615311" y="3635916"/>
            <a:ext cx="323557" cy="286660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3D5416C-7FC8-4862-924B-18665D569AD7}"/>
              </a:ext>
            </a:extLst>
          </p:cNvPr>
          <p:cNvSpPr/>
          <p:nvPr/>
        </p:nvSpPr>
        <p:spPr>
          <a:xfrm>
            <a:off x="10201422" y="3659088"/>
            <a:ext cx="323557" cy="286660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Google Shape;337;p15">
            <a:extLst>
              <a:ext uri="{FF2B5EF4-FFF2-40B4-BE49-F238E27FC236}">
                <a16:creationId xmlns:a16="http://schemas.microsoft.com/office/drawing/2014/main" id="{20395C2E-21BB-459C-A4CB-5907597B46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4941" y="6131238"/>
            <a:ext cx="497006" cy="49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1427148-BE28-4B4E-AF6B-3FD83ED0A467}"/>
              </a:ext>
            </a:extLst>
          </p:cNvPr>
          <p:cNvSpPr/>
          <p:nvPr/>
        </p:nvSpPr>
        <p:spPr>
          <a:xfrm>
            <a:off x="1657642" y="2815586"/>
            <a:ext cx="323557" cy="286660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5FD214-5CBD-41B3-9876-587736D65092}"/>
              </a:ext>
            </a:extLst>
          </p:cNvPr>
          <p:cNvSpPr txBox="1"/>
          <p:nvPr/>
        </p:nvSpPr>
        <p:spPr>
          <a:xfrm>
            <a:off x="1038371" y="3429000"/>
            <a:ext cx="1562100" cy="175432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00B050"/>
                </a:solidFill>
              </a:rPr>
              <a:t>VALIDAT</a:t>
            </a:r>
          </a:p>
          <a:p>
            <a:pPr algn="ctr"/>
            <a:r>
              <a:rPr lang="ca-ES" dirty="0"/>
              <a:t> Prestador de serveis de certificació amb </a:t>
            </a:r>
            <a:r>
              <a:rPr lang="ca-ES" dirty="0" err="1"/>
              <a:t>Time</a:t>
            </a:r>
            <a:r>
              <a:rPr lang="ca-ES" dirty="0"/>
              <a:t> </a:t>
            </a:r>
            <a:r>
              <a:rPr lang="ca-ES" dirty="0" err="1"/>
              <a:t>Stamp</a:t>
            </a:r>
            <a:endParaRPr lang="ca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315E30-6FE9-4424-8E0B-A0FAF4213A65}"/>
              </a:ext>
            </a:extLst>
          </p:cNvPr>
          <p:cNvSpPr txBox="1"/>
          <p:nvPr/>
        </p:nvSpPr>
        <p:spPr>
          <a:xfrm>
            <a:off x="4020906" y="1983597"/>
            <a:ext cx="119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Usuari A)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4DDD17C-5A49-4E64-ACE1-86B8B80799DC}"/>
              </a:ext>
            </a:extLst>
          </p:cNvPr>
          <p:cNvSpPr txBox="1"/>
          <p:nvPr/>
        </p:nvSpPr>
        <p:spPr>
          <a:xfrm>
            <a:off x="4017444" y="5362709"/>
            <a:ext cx="104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Usuari B) 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48CBF546-22A0-4675-879A-4EE73A861A99}"/>
              </a:ext>
            </a:extLst>
          </p:cNvPr>
          <p:cNvSpPr/>
          <p:nvPr/>
        </p:nvSpPr>
        <p:spPr>
          <a:xfrm rot="1934790">
            <a:off x="3896508" y="2566737"/>
            <a:ext cx="345603" cy="497699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E6C56A72-5A54-4D2A-8C9C-13BF603AC555}"/>
              </a:ext>
            </a:extLst>
          </p:cNvPr>
          <p:cNvSpPr/>
          <p:nvPr/>
        </p:nvSpPr>
        <p:spPr>
          <a:xfrm rot="19982223">
            <a:off x="3629657" y="4740352"/>
            <a:ext cx="345603" cy="497699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D337AD77-B587-4791-88C4-036E7724C5B9}"/>
              </a:ext>
            </a:extLst>
          </p:cNvPr>
          <p:cNvSpPr/>
          <p:nvPr/>
        </p:nvSpPr>
        <p:spPr>
          <a:xfrm rot="16200000">
            <a:off x="3950578" y="3846528"/>
            <a:ext cx="345603" cy="497699"/>
          </a:xfrm>
          <a:prstGeom prst="down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A70DC59-996F-407F-A609-73B48D6A4762}"/>
              </a:ext>
            </a:extLst>
          </p:cNvPr>
          <p:cNvSpPr txBox="1"/>
          <p:nvPr/>
        </p:nvSpPr>
        <p:spPr>
          <a:xfrm>
            <a:off x="4372229" y="3802418"/>
            <a:ext cx="143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Acta certificada</a:t>
            </a:r>
          </a:p>
        </p:txBody>
      </p:sp>
      <p:pic>
        <p:nvPicPr>
          <p:cNvPr id="31" name="Gráfico 30" descr="Perfil de mujer">
            <a:extLst>
              <a:ext uri="{FF2B5EF4-FFF2-40B4-BE49-F238E27FC236}">
                <a16:creationId xmlns:a16="http://schemas.microsoft.com/office/drawing/2014/main" id="{2AA5EE56-DA43-434E-AFE9-59CB0019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6608" y="5684917"/>
            <a:ext cx="914400" cy="914400"/>
          </a:xfrm>
          <a:prstGeom prst="rect">
            <a:avLst/>
          </a:prstGeom>
        </p:spPr>
      </p:pic>
      <p:pic>
        <p:nvPicPr>
          <p:cNvPr id="33" name="Gráfico 32" descr="Perfil de mujer">
            <a:extLst>
              <a:ext uri="{FF2B5EF4-FFF2-40B4-BE49-F238E27FC236}">
                <a16:creationId xmlns:a16="http://schemas.microsoft.com/office/drawing/2014/main" id="{ABECC61D-613E-40A7-B6E5-6CC111FE4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1322" y="2256388"/>
            <a:ext cx="914400" cy="914400"/>
          </a:xfrm>
          <a:prstGeom prst="rect">
            <a:avLst/>
          </a:prstGeom>
        </p:spPr>
      </p:pic>
      <p:sp>
        <p:nvSpPr>
          <p:cNvPr id="17" name="Flecha: hacia arriba 16">
            <a:extLst>
              <a:ext uri="{FF2B5EF4-FFF2-40B4-BE49-F238E27FC236}">
                <a16:creationId xmlns:a16="http://schemas.microsoft.com/office/drawing/2014/main" id="{203FB935-94C1-4928-A640-0F4DDA21E42E}"/>
              </a:ext>
            </a:extLst>
          </p:cNvPr>
          <p:cNvSpPr/>
          <p:nvPr/>
        </p:nvSpPr>
        <p:spPr>
          <a:xfrm>
            <a:off x="4896674" y="3418397"/>
            <a:ext cx="323557" cy="372057"/>
          </a:xfrm>
          <a:prstGeom prst="up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A586C8-040A-4223-B40E-47B563F910F0}"/>
              </a:ext>
            </a:extLst>
          </p:cNvPr>
          <p:cNvSpPr txBox="1"/>
          <p:nvPr/>
        </p:nvSpPr>
        <p:spPr>
          <a:xfrm>
            <a:off x="969280" y="1720339"/>
            <a:ext cx="17002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Administració Pública</a:t>
            </a:r>
          </a:p>
        </p:txBody>
      </p:sp>
    </p:spTree>
    <p:extLst>
      <p:ext uri="{BB962C8B-B14F-4D97-AF65-F5344CB8AC3E}">
        <p14:creationId xmlns:p14="http://schemas.microsoft.com/office/powerpoint/2010/main" val="212345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logoLegalFirma.gif">
            <a:extLst>
              <a:ext uri="{FF2B5EF4-FFF2-40B4-BE49-F238E27FC236}">
                <a16:creationId xmlns:a16="http://schemas.microsoft.com/office/drawing/2014/main" id="{B57F49EC-1209-424F-901B-E85A75163A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8914" y="6273662"/>
            <a:ext cx="420166" cy="42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8023CF-8B05-47C2-BAAE-FF0CCF598C32}"/>
              </a:ext>
            </a:extLst>
          </p:cNvPr>
          <p:cNvSpPr txBox="1"/>
          <p:nvPr/>
        </p:nvSpPr>
        <p:spPr>
          <a:xfrm>
            <a:off x="577516" y="96253"/>
            <a:ext cx="36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Disclaimer</a:t>
            </a:r>
            <a:r>
              <a:rPr lang="ca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- Advertència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AC6F1A6-E00A-4750-99A6-6CFFFAF5C566}"/>
              </a:ext>
            </a:extLst>
          </p:cNvPr>
          <p:cNvCxnSpPr/>
          <p:nvPr/>
        </p:nvCxnSpPr>
        <p:spPr>
          <a:xfrm>
            <a:off x="88776" y="689113"/>
            <a:ext cx="1169144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054CEE-9587-4A19-AAD5-902D97D83641}"/>
              </a:ext>
            </a:extLst>
          </p:cNvPr>
          <p:cNvSpPr txBox="1"/>
          <p:nvPr/>
        </p:nvSpPr>
        <p:spPr>
          <a:xfrm>
            <a:off x="2908916" y="2403269"/>
            <a:ext cx="6374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i="1" dirty="0">
                <a:latin typeface="+mj-lt"/>
              </a:rPr>
              <a:t>“Donat el caràcter i la finalitat exclusivament docent i eminentment il·lustrativa de les explicacions d’aquesta presentació pel Consell de l’Advocacia Catalana, la autora s’acull a l’article 32 de la Llei de Propietat Intel·lectual vigent respecte a l’ús parcial de les obres alienes com a imatges, gràfics o altra material i continguts de les diferents diapositives.”</a:t>
            </a:r>
          </a:p>
        </p:txBody>
      </p:sp>
    </p:spTree>
    <p:extLst>
      <p:ext uri="{BB962C8B-B14F-4D97-AF65-F5344CB8AC3E}">
        <p14:creationId xmlns:p14="http://schemas.microsoft.com/office/powerpoint/2010/main" val="1264863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84BF41-A3EB-4086-B610-5B51C59AEDEF}"/>
              </a:ext>
            </a:extLst>
          </p:cNvPr>
          <p:cNvSpPr txBox="1"/>
          <p:nvPr/>
        </p:nvSpPr>
        <p:spPr>
          <a:xfrm>
            <a:off x="431817" y="586085"/>
            <a:ext cx="2517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Servei de prestador de </a:t>
            </a:r>
            <a:r>
              <a:rPr lang="ca-ES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certificación</a:t>
            </a:r>
            <a:r>
              <a:rPr lang="ca-ES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de </a:t>
            </a:r>
            <a:r>
              <a:rPr lang="ca-ES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url</a:t>
            </a:r>
            <a:r>
              <a:rPr lang="ca-ES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/ xarxes socials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FD40D1-281E-48C4-BA3A-8B7F420C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4" y="239054"/>
            <a:ext cx="3030249" cy="31042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8FA613-AE61-45D5-8F80-AF5750F1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21" y="239054"/>
            <a:ext cx="5050849" cy="35137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1863F2-C89E-4EFE-B4F0-669608528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39" y="3917365"/>
            <a:ext cx="5688061" cy="26276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71FE77-DE6E-4F88-AB08-FEBDCF0BA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778" y="3877737"/>
            <a:ext cx="545639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18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378" y="2523095"/>
            <a:ext cx="940094" cy="73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5662F8B-F851-4CE0-BD13-0552D90D1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14" y="978875"/>
            <a:ext cx="11248095" cy="60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100881-9D35-4424-8996-BE08A10BFA3A}"/>
              </a:ext>
            </a:extLst>
          </p:cNvPr>
          <p:cNvSpPr txBox="1"/>
          <p:nvPr/>
        </p:nvSpPr>
        <p:spPr>
          <a:xfrm>
            <a:off x="3433353" y="266783"/>
            <a:ext cx="978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C00000"/>
                </a:solidFill>
                <a:latin typeface="+mj-lt"/>
              </a:rPr>
              <a:t>Atenció amb la obtenció de la informació de PERFILS PRIVATS  !!!!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3FAC08-4308-422B-924C-11558FCA1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39" y="1340188"/>
            <a:ext cx="807177" cy="80717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44CF48A-B8C6-43AA-9D02-32615FFCAD01}"/>
              </a:ext>
            </a:extLst>
          </p:cNvPr>
          <p:cNvSpPr/>
          <p:nvPr/>
        </p:nvSpPr>
        <p:spPr>
          <a:xfrm>
            <a:off x="3090087" y="1391474"/>
            <a:ext cx="4158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2000" b="0" cap="none" spc="0">
                <a:ln w="0"/>
                <a:solidFill>
                  <a:schemeClr val="accent1">
                    <a:lumMod val="50000"/>
                  </a:schemeClr>
                </a:solidFill>
                <a:latin typeface="+mj-lt"/>
              </a:rPr>
              <a:t>Verificar la “sobrexposició”  del menor </a:t>
            </a:r>
          </a:p>
          <a:p>
            <a:pPr algn="ctr"/>
            <a:r>
              <a:rPr lang="ca-ES" sz="2000" b="0" cap="none" spc="0">
                <a:ln w="0"/>
                <a:solidFill>
                  <a:schemeClr val="accent1">
                    <a:lumMod val="50000"/>
                  </a:schemeClr>
                </a:solidFill>
                <a:latin typeface="+mj-lt"/>
              </a:rPr>
              <a:t>amb perill de pèrdua del contingut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B3BA7FC4-D62A-45B8-B7A0-2FC49FF73683}"/>
              </a:ext>
            </a:extLst>
          </p:cNvPr>
          <p:cNvSpPr/>
          <p:nvPr/>
        </p:nvSpPr>
        <p:spPr>
          <a:xfrm>
            <a:off x="1992573" y="1471140"/>
            <a:ext cx="545911" cy="445428"/>
          </a:xfrm>
          <a:prstGeom prst="rightArrow">
            <a:avLst/>
          </a:prstGeom>
          <a:noFill/>
          <a:ln>
            <a:solidFill>
              <a:srgbClr val="9F21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5E716B-BCF6-4ECE-897D-4B3F0C7A3AF1}"/>
              </a:ext>
            </a:extLst>
          </p:cNvPr>
          <p:cNvSpPr/>
          <p:nvPr/>
        </p:nvSpPr>
        <p:spPr>
          <a:xfrm>
            <a:off x="3230441" y="2434665"/>
            <a:ext cx="3361479" cy="872974"/>
          </a:xfrm>
          <a:prstGeom prst="roundRect">
            <a:avLst/>
          </a:prstGeom>
          <a:noFill/>
          <a:ln>
            <a:solidFill>
              <a:srgbClr val="9F21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06C83E-79F9-4C39-B902-D04874D1238D}"/>
              </a:ext>
            </a:extLst>
          </p:cNvPr>
          <p:cNvSpPr txBox="1"/>
          <p:nvPr/>
        </p:nvSpPr>
        <p:spPr>
          <a:xfrm>
            <a:off x="4527124" y="2880271"/>
            <a:ext cx="13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Perfil privat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8708B7-08D8-4C08-870A-B4E38B1C83C3}"/>
              </a:ext>
            </a:extLst>
          </p:cNvPr>
          <p:cNvSpPr/>
          <p:nvPr/>
        </p:nvSpPr>
        <p:spPr>
          <a:xfrm>
            <a:off x="7627238" y="1484723"/>
            <a:ext cx="524933" cy="416240"/>
          </a:xfrm>
          <a:prstGeom prst="rightArrow">
            <a:avLst/>
          </a:prstGeom>
          <a:noFill/>
          <a:ln>
            <a:solidFill>
              <a:srgbClr val="9F21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3FA86A3-FB08-488A-9D65-ED40E7B760C7}"/>
              </a:ext>
            </a:extLst>
          </p:cNvPr>
          <p:cNvSpPr txBox="1"/>
          <p:nvPr/>
        </p:nvSpPr>
        <p:spPr>
          <a:xfrm>
            <a:off x="8475260" y="1471140"/>
            <a:ext cx="308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1) Crear falses identitats per tal d’introduir-nos al perfil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CFA4432-45A9-48FC-B93A-DF347C8CBC9E}"/>
              </a:ext>
            </a:extLst>
          </p:cNvPr>
          <p:cNvCxnSpPr>
            <a:stCxn id="10" idx="2"/>
          </p:cNvCxnSpPr>
          <p:nvPr/>
        </p:nvCxnSpPr>
        <p:spPr>
          <a:xfrm>
            <a:off x="10019511" y="2117471"/>
            <a:ext cx="0" cy="383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9D3567C1-6AE7-4B53-95F6-038848E5F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948" y="3122621"/>
            <a:ext cx="2143125" cy="13620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D815439-C5F6-4942-80B2-DB47125C9444}"/>
              </a:ext>
            </a:extLst>
          </p:cNvPr>
          <p:cNvSpPr txBox="1"/>
          <p:nvPr/>
        </p:nvSpPr>
        <p:spPr>
          <a:xfrm>
            <a:off x="8857397" y="2500756"/>
            <a:ext cx="2333764" cy="38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Falses identitats afins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E4DEC7D-B094-4D6B-BDCD-D2B6CC49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48214" y="4668468"/>
            <a:ext cx="542591" cy="4511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2A699AB-E56D-4DD6-84B1-71CA1EA93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972" y="3429000"/>
            <a:ext cx="1378425" cy="91727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2C39FD2-E1D4-47C9-87BE-4814407F1C9D}"/>
              </a:ext>
            </a:extLst>
          </p:cNvPr>
          <p:cNvSpPr txBox="1"/>
          <p:nvPr/>
        </p:nvSpPr>
        <p:spPr>
          <a:xfrm>
            <a:off x="8195296" y="5492130"/>
            <a:ext cx="3197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2) Accedir mitjançant credencials d’un testimoni de </a:t>
            </a:r>
            <a:r>
              <a:rPr lang="ca-ES" b="1" dirty="0">
                <a:latin typeface="+mj-lt"/>
              </a:rPr>
              <a:t>DINS DEL PERFIL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2FF31F1-F8BA-4991-9907-1BA9746FA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62115" y="5771555"/>
            <a:ext cx="542591" cy="451143"/>
          </a:xfrm>
          <a:prstGeom prst="rect">
            <a:avLst/>
          </a:prstGeom>
        </p:spPr>
      </p:pic>
      <p:pic>
        <p:nvPicPr>
          <p:cNvPr id="21" name="Gráfico 20" descr="Perfil de hombre con relleno sólido">
            <a:extLst>
              <a:ext uri="{FF2B5EF4-FFF2-40B4-BE49-F238E27FC236}">
                <a16:creationId xmlns:a16="http://schemas.microsoft.com/office/drawing/2014/main" id="{07EB8F22-368F-4D63-B580-229B9CC1D7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37197" y="2451771"/>
            <a:ext cx="462527" cy="462527"/>
          </a:xfrm>
          <a:prstGeom prst="rect">
            <a:avLst/>
          </a:prstGeom>
        </p:spPr>
      </p:pic>
      <p:pic>
        <p:nvPicPr>
          <p:cNvPr id="28" name="Gráfico 27" descr="Perfil de hombre con relleno sólido">
            <a:extLst>
              <a:ext uri="{FF2B5EF4-FFF2-40B4-BE49-F238E27FC236}">
                <a16:creationId xmlns:a16="http://schemas.microsoft.com/office/drawing/2014/main" id="{307613FE-B11F-4489-8D70-A3EFF1E38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0805" y="2451771"/>
            <a:ext cx="462527" cy="462527"/>
          </a:xfrm>
          <a:prstGeom prst="rect">
            <a:avLst/>
          </a:prstGeom>
        </p:spPr>
      </p:pic>
      <p:pic>
        <p:nvPicPr>
          <p:cNvPr id="29" name="Gráfico 28" descr="Perfil de hombre con relleno sólido">
            <a:extLst>
              <a:ext uri="{FF2B5EF4-FFF2-40B4-BE49-F238E27FC236}">
                <a16:creationId xmlns:a16="http://schemas.microsoft.com/office/drawing/2014/main" id="{9A60F83A-808E-4B03-ACB3-7C986DFEA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80500" y="2461134"/>
            <a:ext cx="462527" cy="462527"/>
          </a:xfrm>
          <a:prstGeom prst="rect">
            <a:avLst/>
          </a:prstGeom>
        </p:spPr>
      </p:pic>
      <p:pic>
        <p:nvPicPr>
          <p:cNvPr id="30" name="Gráfico 29" descr="Perfil de hombre con relleno sólido">
            <a:extLst>
              <a:ext uri="{FF2B5EF4-FFF2-40B4-BE49-F238E27FC236}">
                <a16:creationId xmlns:a16="http://schemas.microsoft.com/office/drawing/2014/main" id="{BB942654-D6C4-4BC1-9BF9-20F58F247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2919" y="2477136"/>
            <a:ext cx="462527" cy="462527"/>
          </a:xfrm>
          <a:prstGeom prst="rect">
            <a:avLst/>
          </a:prstGeom>
        </p:spPr>
      </p:pic>
      <p:pic>
        <p:nvPicPr>
          <p:cNvPr id="31" name="Gráfico 30" descr="Perfil de hombre con relleno sólido">
            <a:extLst>
              <a:ext uri="{FF2B5EF4-FFF2-40B4-BE49-F238E27FC236}">
                <a16:creationId xmlns:a16="http://schemas.microsoft.com/office/drawing/2014/main" id="{7DE070B4-0643-4970-90A5-55483680B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9321" y="2468877"/>
            <a:ext cx="462527" cy="462527"/>
          </a:xfrm>
          <a:prstGeom prst="rect">
            <a:avLst/>
          </a:prstGeom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0916DBFB-A13C-4BE8-9056-25C11B84AEDC}"/>
              </a:ext>
            </a:extLst>
          </p:cNvPr>
          <p:cNvSpPr/>
          <p:nvPr/>
        </p:nvSpPr>
        <p:spPr>
          <a:xfrm>
            <a:off x="6441846" y="4423335"/>
            <a:ext cx="300148" cy="4942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4" name="Gráfico 23" descr="Perfil de hombre contorno">
            <a:extLst>
              <a:ext uri="{FF2B5EF4-FFF2-40B4-BE49-F238E27FC236}">
                <a16:creationId xmlns:a16="http://schemas.microsoft.com/office/drawing/2014/main" id="{CF307194-342F-4CA4-8D38-8D05F96D4C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8375" y="5604391"/>
            <a:ext cx="811069" cy="81106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46B6BD59-3B88-4704-A15F-043192B285A0}"/>
              </a:ext>
            </a:extLst>
          </p:cNvPr>
          <p:cNvSpPr txBox="1"/>
          <p:nvPr/>
        </p:nvSpPr>
        <p:spPr>
          <a:xfrm>
            <a:off x="3693910" y="5555778"/>
            <a:ext cx="2697707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>
                <a:latin typeface="+mj-lt"/>
              </a:rPr>
              <a:t>Contracte confidencialitat de cessió de credencials pel dia X entre la hora a i b.</a:t>
            </a:r>
          </a:p>
        </p:txBody>
      </p:sp>
      <p:pic>
        <p:nvPicPr>
          <p:cNvPr id="800" name="Imagen 799">
            <a:extLst>
              <a:ext uri="{FF2B5EF4-FFF2-40B4-BE49-F238E27FC236}">
                <a16:creationId xmlns:a16="http://schemas.microsoft.com/office/drawing/2014/main" id="{7F00E1D8-56B1-4712-A849-BE0399874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7591" y="5791873"/>
            <a:ext cx="542591" cy="451143"/>
          </a:xfrm>
          <a:prstGeom prst="rect">
            <a:avLst/>
          </a:prstGeom>
        </p:spPr>
      </p:pic>
      <p:sp>
        <p:nvSpPr>
          <p:cNvPr id="801" name="CuadroTexto 800">
            <a:extLst>
              <a:ext uri="{FF2B5EF4-FFF2-40B4-BE49-F238E27FC236}">
                <a16:creationId xmlns:a16="http://schemas.microsoft.com/office/drawing/2014/main" id="{D379DBE3-FCCD-4CD8-8A47-954EFFF9E7EC}"/>
              </a:ext>
            </a:extLst>
          </p:cNvPr>
          <p:cNvSpPr txBox="1"/>
          <p:nvPr/>
        </p:nvSpPr>
        <p:spPr>
          <a:xfrm>
            <a:off x="972256" y="5694278"/>
            <a:ext cx="156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Extracció d’informació</a:t>
            </a:r>
          </a:p>
        </p:txBody>
      </p:sp>
      <p:pic>
        <p:nvPicPr>
          <p:cNvPr id="802" name="Imagen 801">
            <a:extLst>
              <a:ext uri="{FF2B5EF4-FFF2-40B4-BE49-F238E27FC236}">
                <a16:creationId xmlns:a16="http://schemas.microsoft.com/office/drawing/2014/main" id="{66230D5D-9A8F-4726-BC80-702E69430C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495545" y="5020945"/>
            <a:ext cx="542591" cy="451143"/>
          </a:xfrm>
          <a:prstGeom prst="rect">
            <a:avLst/>
          </a:prstGeom>
        </p:spPr>
      </p:pic>
      <p:pic>
        <p:nvPicPr>
          <p:cNvPr id="803" name="Imagen 802">
            <a:extLst>
              <a:ext uri="{FF2B5EF4-FFF2-40B4-BE49-F238E27FC236}">
                <a16:creationId xmlns:a16="http://schemas.microsoft.com/office/drawing/2014/main" id="{DDB1AF60-9E53-42A3-91B2-D9C6CB409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475" y="3201283"/>
            <a:ext cx="1726083" cy="12684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CBAA379-855C-4819-A158-C28D4FC7891A}"/>
              </a:ext>
            </a:extLst>
          </p:cNvPr>
          <p:cNvSpPr txBox="1"/>
          <p:nvPr/>
        </p:nvSpPr>
        <p:spPr>
          <a:xfrm>
            <a:off x="487647" y="260709"/>
            <a:ext cx="30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>
                <a:solidFill>
                  <a:schemeClr val="accent4">
                    <a:lumMod val="75000"/>
                  </a:schemeClr>
                </a:solidFill>
                <a:latin typeface="+mj-lt"/>
              </a:rPr>
              <a:t>Recopilació activa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59FD023-144F-4124-B64E-EE8B2960EC2E}"/>
              </a:ext>
            </a:extLst>
          </p:cNvPr>
          <p:cNvCxnSpPr/>
          <p:nvPr/>
        </p:nvCxnSpPr>
        <p:spPr>
          <a:xfrm>
            <a:off x="3078886" y="328040"/>
            <a:ext cx="0" cy="394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E864C0B0-6844-4D9B-95A8-17047239D5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BA21B65-CDBE-4871-A962-F0C4DB5016D7}"/>
              </a:ext>
            </a:extLst>
          </p:cNvPr>
          <p:cNvCxnSpPr/>
          <p:nvPr/>
        </p:nvCxnSpPr>
        <p:spPr>
          <a:xfrm flipH="1" flipV="1">
            <a:off x="2807591" y="4524649"/>
            <a:ext cx="3584026" cy="872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6" grpId="0"/>
      <p:bldP spid="19" grpId="0"/>
      <p:bldP spid="26" grpId="0" animBg="1"/>
      <p:bldP spid="8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81C293D-97CE-43D9-B115-19E9E84D6FF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chemeClr val="accent4">
                <a:lumMod val="40000"/>
                <a:lumOff val="6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6E5D31-5DAC-4F9F-81FA-F68D8A81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59" y="1596987"/>
            <a:ext cx="3467100" cy="3664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77800"/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3FDF63-2FFB-4C61-A06E-3C29DE05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596988"/>
            <a:ext cx="3767655" cy="3664023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>
            <a:bevelT w="158750" h="228600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F49481-3935-40E3-8290-17924064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407" y="1596987"/>
            <a:ext cx="3086746" cy="36544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34950" prst="coolSlant"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663DC5-7E9B-469D-9FAF-6C6835CF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4CCF33-DCD0-425F-AEBF-CE56A42FB8D7}"/>
              </a:ext>
            </a:extLst>
          </p:cNvPr>
          <p:cNvSpPr txBox="1"/>
          <p:nvPr/>
        </p:nvSpPr>
        <p:spPr>
          <a:xfrm>
            <a:off x="213640" y="199937"/>
            <a:ext cx="651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accent4">
                    <a:lumMod val="75000"/>
                  </a:schemeClr>
                </a:solidFill>
              </a:rPr>
              <a:t>Bibliografia i perfils recomanats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C424D99-5E4D-4C7B-ADB5-4855B504AE9B}"/>
              </a:ext>
            </a:extLst>
          </p:cNvPr>
          <p:cNvCxnSpPr/>
          <p:nvPr/>
        </p:nvCxnSpPr>
        <p:spPr>
          <a:xfrm>
            <a:off x="124287" y="569269"/>
            <a:ext cx="113898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141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A83D71-79E7-4957-A395-0CE6CD4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477" y="3632363"/>
            <a:ext cx="4243184" cy="107908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56B3D4-AA85-494E-A9B7-67773D0F1DB9}"/>
              </a:ext>
            </a:extLst>
          </p:cNvPr>
          <p:cNvSpPr/>
          <p:nvPr/>
        </p:nvSpPr>
        <p:spPr>
          <a:xfrm>
            <a:off x="5442012" y="2367711"/>
            <a:ext cx="4234649" cy="10612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3B1D8B-B59A-4863-B27A-375C2942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23" y="2367711"/>
            <a:ext cx="3050928" cy="23001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B83C4E6-65DC-45FE-B253-C1A4E8295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34" y="2278934"/>
            <a:ext cx="4083727" cy="13534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08160A-EA05-413A-8292-9ECAE3A9A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605" y="3797622"/>
            <a:ext cx="2584928" cy="7742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497C7D1-57DE-4A2B-9E24-4ED3ADBFE485}"/>
              </a:ext>
            </a:extLst>
          </p:cNvPr>
          <p:cNvSpPr/>
          <p:nvPr/>
        </p:nvSpPr>
        <p:spPr>
          <a:xfrm>
            <a:off x="399024" y="1066716"/>
            <a:ext cx="22174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Gràcies!</a:t>
            </a:r>
            <a:endParaRPr lang="ca-E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86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17853" y="16297"/>
            <a:ext cx="287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L’advocat investigador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6384032" y="3501009"/>
            <a:ext cx="0" cy="23544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61844" y="4460317"/>
            <a:ext cx="169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Anàlisi estàtic  de l’escenari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900058" y="4481770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Interrogatori Testimonis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912840" y="4401580"/>
            <a:ext cx="24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Prova Pericial Forense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3630069" y="4947888"/>
            <a:ext cx="1547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i="1" dirty="0">
                <a:latin typeface="+mj-lt"/>
              </a:rPr>
              <a:t>Prova  dactiloscòpica </a:t>
            </a:r>
          </a:p>
        </p:txBody>
      </p:sp>
      <p:cxnSp>
        <p:nvCxnSpPr>
          <p:cNvPr id="35" name="34 Conector recto"/>
          <p:cNvCxnSpPr>
            <a:cxnSpLocks/>
          </p:cNvCxnSpPr>
          <p:nvPr/>
        </p:nvCxnSpPr>
        <p:spPr>
          <a:xfrm>
            <a:off x="5189873" y="4947888"/>
            <a:ext cx="0" cy="6463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35 Rectángulo"/>
          <p:cNvSpPr/>
          <p:nvPr/>
        </p:nvSpPr>
        <p:spPr>
          <a:xfrm>
            <a:off x="5318887" y="4863244"/>
            <a:ext cx="815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dirty="0">
                <a:latin typeface="+mj-lt"/>
              </a:rPr>
              <a:t>Prova ADN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9432119" y="4757175"/>
            <a:ext cx="208125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Les proves electròniques es produeixen de forma constant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354C25-EEF5-4ADB-BAF3-B224FE4F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1" y="518738"/>
            <a:ext cx="11699238" cy="60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516303-7C82-4A5F-AEDF-8C047CCAA070}"/>
              </a:ext>
            </a:extLst>
          </p:cNvPr>
          <p:cNvSpPr txBox="1"/>
          <p:nvPr/>
        </p:nvSpPr>
        <p:spPr>
          <a:xfrm>
            <a:off x="1923531" y="2040578"/>
            <a:ext cx="8480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Delicte analògic                                vs.                            Delicte digital</a:t>
            </a:r>
          </a:p>
        </p:txBody>
      </p:sp>
      <p:pic>
        <p:nvPicPr>
          <p:cNvPr id="3" name="10 Imagen" descr="logoLegalFirma.gif">
            <a:extLst>
              <a:ext uri="{FF2B5EF4-FFF2-40B4-BE49-F238E27FC236}">
                <a16:creationId xmlns:a16="http://schemas.microsoft.com/office/drawing/2014/main" id="{5F9973C6-6A6C-44A1-9F42-E52C8BE35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762" y="6208697"/>
            <a:ext cx="514098" cy="51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2F200C-CAF9-4A20-868C-12D2A953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0" y="650681"/>
            <a:ext cx="1465853" cy="10396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031EFF-24B5-402B-89DD-AF3FA9552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94" y="2638309"/>
            <a:ext cx="2153863" cy="1406082"/>
          </a:xfrm>
          <a:prstGeom prst="rect">
            <a:avLst/>
          </a:prstGeom>
        </p:spPr>
      </p:pic>
      <p:sp>
        <p:nvSpPr>
          <p:cNvPr id="12" name="Diagrama de flujo: retraso 11">
            <a:extLst>
              <a:ext uri="{FF2B5EF4-FFF2-40B4-BE49-F238E27FC236}">
                <a16:creationId xmlns:a16="http://schemas.microsoft.com/office/drawing/2014/main" id="{FFCE29B1-306E-4941-A81F-268F43F12D28}"/>
              </a:ext>
            </a:extLst>
          </p:cNvPr>
          <p:cNvSpPr/>
          <p:nvPr/>
        </p:nvSpPr>
        <p:spPr>
          <a:xfrm rot="16200000">
            <a:off x="1133868" y="4631426"/>
            <a:ext cx="1088210" cy="3355941"/>
          </a:xfrm>
          <a:prstGeom prst="flowChartDelay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40693F-8D71-4383-8485-DA52C09C590C}"/>
              </a:ext>
            </a:extLst>
          </p:cNvPr>
          <p:cNvSpPr txBox="1"/>
          <p:nvPr/>
        </p:nvSpPr>
        <p:spPr>
          <a:xfrm>
            <a:off x="603353" y="6207319"/>
            <a:ext cx="21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Investigació posterior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C79265F-29C8-432F-8E76-46A8B5AFA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564" y="3098586"/>
            <a:ext cx="1778961" cy="116407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5A2FC32-559F-485F-91EF-CCF3AC4B2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056" y="3148781"/>
            <a:ext cx="1241217" cy="110778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8339FDF-4D7A-4F16-880A-A60F11776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1689" y="4757175"/>
            <a:ext cx="1778961" cy="121416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3DFAB5FD-66FC-4DAF-AE9E-4819C1C334D7}"/>
              </a:ext>
            </a:extLst>
          </p:cNvPr>
          <p:cNvCxnSpPr/>
          <p:nvPr/>
        </p:nvCxnSpPr>
        <p:spPr>
          <a:xfrm>
            <a:off x="9164807" y="4262664"/>
            <a:ext cx="0" cy="520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006FB0B8-E08B-4D4B-89F1-B9942976A66B}"/>
              </a:ext>
            </a:extLst>
          </p:cNvPr>
          <p:cNvCxnSpPr>
            <a:cxnSpLocks/>
          </p:cNvCxnSpPr>
          <p:nvPr/>
        </p:nvCxnSpPr>
        <p:spPr>
          <a:xfrm>
            <a:off x="8847109" y="4481770"/>
            <a:ext cx="6207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6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312178" y="1354361"/>
            <a:ext cx="1692299" cy="70788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 de la prova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47450" y="1339027"/>
            <a:ext cx="1692299" cy="70788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Anàlisi de l’escenari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937695" y="1339028"/>
            <a:ext cx="1692299" cy="70788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Interrogatori testimonis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270214" y="1393920"/>
            <a:ext cx="1692299" cy="70788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Valoració de la pericial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013305" y="4113946"/>
            <a:ext cx="16922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 són els testimonis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054653" y="4089323"/>
            <a:ext cx="16922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Quin és l’escenari?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061651" y="4124649"/>
            <a:ext cx="188313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¿Quin tipus de prova hi ha?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270215" y="4107631"/>
            <a:ext cx="16922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Què valora la pericial?</a:t>
            </a:r>
          </a:p>
        </p:txBody>
      </p:sp>
      <p:pic>
        <p:nvPicPr>
          <p:cNvPr id="80900" name="Picture 4" descr="Resultado de imagen de perfiles redes soci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845" y="5286038"/>
            <a:ext cx="1800000" cy="803571"/>
          </a:xfrm>
          <a:prstGeom prst="rect">
            <a:avLst/>
          </a:prstGeom>
          <a:noFill/>
        </p:spPr>
      </p:pic>
      <p:pic>
        <p:nvPicPr>
          <p:cNvPr id="80902" name="Picture 6" descr="Resultado de imagen de perfiles redes socia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782" y="5190715"/>
            <a:ext cx="1692299" cy="815634"/>
          </a:xfrm>
          <a:prstGeom prst="rect">
            <a:avLst/>
          </a:prstGeom>
          <a:noFill/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178" y="5115921"/>
            <a:ext cx="360000" cy="33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1812" y="5128779"/>
            <a:ext cx="360000" cy="34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11" descr="Resultado de imagen de em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0030" y="5147051"/>
            <a:ext cx="360000" cy="360000"/>
          </a:xfrm>
          <a:prstGeom prst="rect">
            <a:avLst/>
          </a:prstGeom>
          <a:noFill/>
        </p:spPr>
      </p:pic>
      <p:pic>
        <p:nvPicPr>
          <p:cNvPr id="8091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7232" y="5655084"/>
            <a:ext cx="360000" cy="336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0396" y="5623044"/>
            <a:ext cx="360000" cy="336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7240156" y="5517233"/>
            <a:ext cx="16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…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etc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12548260" y="5137755"/>
            <a:ext cx="0" cy="6973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8349127" y="4900893"/>
            <a:ext cx="16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latin typeface="Calibri" panose="020F0502020204030204" pitchFamily="34" charset="0"/>
                <a:cs typeface="Calibri" panose="020F0502020204030204" pitchFamily="34" charset="0"/>
              </a:rPr>
              <a:t>L’ agressor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8334523" y="5282750"/>
            <a:ext cx="16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latin typeface="Calibri" panose="020F0502020204030204" pitchFamily="34" charset="0"/>
                <a:cs typeface="Calibri" panose="020F0502020204030204" pitchFamily="34" charset="0"/>
              </a:rPr>
              <a:t>La Víctima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8352115" y="566692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latin typeface="Calibri" panose="020F0502020204030204" pitchFamily="34" charset="0"/>
                <a:cs typeface="Calibri" panose="020F0502020204030204" pitchFamily="34" charset="0"/>
              </a:rPr>
              <a:t>Dany </a:t>
            </a:r>
            <a:r>
              <a:rPr lang="ca-ES" dirty="0" err="1">
                <a:latin typeface="Calibri" panose="020F0502020204030204" pitchFamily="34" charset="0"/>
                <a:cs typeface="Calibri" panose="020F0502020204030204" pitchFamily="34" charset="0"/>
              </a:rPr>
              <a:t>reputacional</a:t>
            </a:r>
            <a:endParaRPr lang="ca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9894208" y="4923066"/>
            <a:ext cx="1692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Perjudicis econòmics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85EF86A-22EE-4C65-B253-1E9B6D560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381" y="518738"/>
            <a:ext cx="11699238" cy="60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00EED1-7E26-476E-95A9-DF2CDE9E3C1E}"/>
              </a:ext>
            </a:extLst>
          </p:cNvPr>
          <p:cNvSpPr txBox="1"/>
          <p:nvPr/>
        </p:nvSpPr>
        <p:spPr>
          <a:xfrm>
            <a:off x="410843" y="16265"/>
            <a:ext cx="6106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accent4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Avariguació</a:t>
            </a:r>
            <a:r>
              <a:rPr lang="ca-ES" sz="2400" dirty="0">
                <a:solidFill>
                  <a:schemeClr val="accent4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del delicte i del possible autor</a:t>
            </a:r>
          </a:p>
          <a:p>
            <a:endParaRPr lang="ca-ES" sz="2400" dirty="0">
              <a:solidFill>
                <a:schemeClr val="accent4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2" name="Gráfico 11" descr="Signo de intercalación hacia abajo con relleno sólido">
            <a:extLst>
              <a:ext uri="{FF2B5EF4-FFF2-40B4-BE49-F238E27FC236}">
                <a16:creationId xmlns:a16="http://schemas.microsoft.com/office/drawing/2014/main" id="{465E83C0-AB92-46EA-96BC-C389A9C61F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8146" y="2579841"/>
            <a:ext cx="914400" cy="914400"/>
          </a:xfrm>
          <a:prstGeom prst="rect">
            <a:avLst/>
          </a:prstGeom>
        </p:spPr>
      </p:pic>
      <p:pic>
        <p:nvPicPr>
          <p:cNvPr id="29" name="Gráfico 28" descr="Signo de intercalación hacia abajo con relleno sólido">
            <a:extLst>
              <a:ext uri="{FF2B5EF4-FFF2-40B4-BE49-F238E27FC236}">
                <a16:creationId xmlns:a16="http://schemas.microsoft.com/office/drawing/2014/main" id="{A58B37EE-41EB-4034-82BB-A92CA9AF2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43602" y="2589177"/>
            <a:ext cx="914400" cy="914400"/>
          </a:xfrm>
          <a:prstGeom prst="rect">
            <a:avLst/>
          </a:prstGeom>
        </p:spPr>
      </p:pic>
      <p:pic>
        <p:nvPicPr>
          <p:cNvPr id="34" name="Gráfico 33" descr="Signo de intercalación hacia abajo con relleno sólido">
            <a:extLst>
              <a:ext uri="{FF2B5EF4-FFF2-40B4-BE49-F238E27FC236}">
                <a16:creationId xmlns:a16="http://schemas.microsoft.com/office/drawing/2014/main" id="{10F8C232-869C-414F-BE16-D2B07EB8D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25630" y="2635808"/>
            <a:ext cx="914400" cy="914400"/>
          </a:xfrm>
          <a:prstGeom prst="rect">
            <a:avLst/>
          </a:prstGeom>
        </p:spPr>
      </p:pic>
      <p:pic>
        <p:nvPicPr>
          <p:cNvPr id="35" name="Gráfico 34" descr="Signo de intercalación hacia abajo con relleno sólido">
            <a:extLst>
              <a:ext uri="{FF2B5EF4-FFF2-40B4-BE49-F238E27FC236}">
                <a16:creationId xmlns:a16="http://schemas.microsoft.com/office/drawing/2014/main" id="{0617C382-ECFB-420A-A011-3B76F7ABD1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59163" y="2670374"/>
            <a:ext cx="914400" cy="914400"/>
          </a:xfrm>
          <a:prstGeom prst="rect">
            <a:avLst/>
          </a:prstGeom>
        </p:spPr>
      </p:pic>
      <p:pic>
        <p:nvPicPr>
          <p:cNvPr id="36" name="10 Imagen" descr="logoLegalFirma.gif">
            <a:extLst>
              <a:ext uri="{FF2B5EF4-FFF2-40B4-BE49-F238E27FC236}">
                <a16:creationId xmlns:a16="http://schemas.microsoft.com/office/drawing/2014/main" id="{03B3623C-5929-42D1-891D-708D305ED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61" y="6334125"/>
            <a:ext cx="369101" cy="3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24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93229" y="5799845"/>
            <a:ext cx="8953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És vital </a:t>
            </a:r>
            <a:r>
              <a:rPr lang="ca-ES" sz="2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CREAR</a:t>
            </a:r>
            <a:r>
              <a:rPr lang="ca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una </a:t>
            </a:r>
            <a:r>
              <a:rPr lang="ca-ES" sz="20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XARXA </a:t>
            </a:r>
            <a:r>
              <a:rPr lang="ca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 contactes tant </a:t>
            </a:r>
            <a:r>
              <a:rPr lang="ca-ES" sz="20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ANALÒGICA </a:t>
            </a:r>
            <a:r>
              <a:rPr lang="ca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com </a:t>
            </a:r>
            <a:r>
              <a:rPr lang="ca-ES" sz="2000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438354" y="49735"/>
            <a:ext cx="8851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Qualitats essencials de l’investigador o l’advocat per “construir” el cas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888" y="3012618"/>
            <a:ext cx="2385488" cy="67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196" y="2976029"/>
            <a:ext cx="23145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1322504" y="2116218"/>
            <a:ext cx="169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Calibri" panose="020F0502020204030204" pitchFamily="34" charset="0"/>
                <a:cs typeface="Calibri" panose="020F0502020204030204" pitchFamily="34" charset="0"/>
              </a:rPr>
              <a:t>Paciència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584560" y="2153968"/>
            <a:ext cx="169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Calibri" panose="020F0502020204030204" pitchFamily="34" charset="0"/>
                <a:cs typeface="Calibri" panose="020F0502020204030204" pitchFamily="34" charset="0"/>
              </a:rPr>
              <a:t>Silenci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3953532" y="2153968"/>
            <a:ext cx="169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Escolta 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5143" y="2902267"/>
            <a:ext cx="194916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11524" y="2944011"/>
            <a:ext cx="1874845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CuadroTexto"/>
          <p:cNvSpPr txBox="1"/>
          <p:nvPr/>
        </p:nvSpPr>
        <p:spPr>
          <a:xfrm>
            <a:off x="9002796" y="2242853"/>
            <a:ext cx="169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latin typeface="Calibri" panose="020F0502020204030204" pitchFamily="34" charset="0"/>
                <a:cs typeface="Calibri" panose="020F0502020204030204" pitchFamily="34" charset="0"/>
              </a:rPr>
              <a:t>Intuïció</a:t>
            </a:r>
          </a:p>
        </p:txBody>
      </p:sp>
      <p:sp>
        <p:nvSpPr>
          <p:cNvPr id="30" name="29 Estrella de 5 puntas"/>
          <p:cNvSpPr/>
          <p:nvPr/>
        </p:nvSpPr>
        <p:spPr>
          <a:xfrm>
            <a:off x="1655757" y="5799845"/>
            <a:ext cx="334233" cy="32624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strella de 5 puntas"/>
          <p:cNvSpPr/>
          <p:nvPr/>
        </p:nvSpPr>
        <p:spPr>
          <a:xfrm>
            <a:off x="9664538" y="5817167"/>
            <a:ext cx="334233" cy="32624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B86B1C-AE86-40B9-9E03-41815A48F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81" y="678952"/>
            <a:ext cx="11699238" cy="60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919499-5FA1-4F92-B9E2-7FF081BE368D}"/>
              </a:ext>
            </a:extLst>
          </p:cNvPr>
          <p:cNvSpPr txBox="1"/>
          <p:nvPr/>
        </p:nvSpPr>
        <p:spPr>
          <a:xfrm>
            <a:off x="974888" y="4252295"/>
            <a:ext cx="2308463" cy="6463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+mj-lt"/>
              </a:rPr>
              <a:t>Al delinqüent de la xarxa se l’espera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EB2F73-8D0C-4016-B0F0-A5B77B8941F1}"/>
              </a:ext>
            </a:extLst>
          </p:cNvPr>
          <p:cNvSpPr txBox="1"/>
          <p:nvPr/>
        </p:nvSpPr>
        <p:spPr>
          <a:xfrm>
            <a:off x="3953532" y="4252295"/>
            <a:ext cx="1949166" cy="6463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>
                <a:latin typeface="+mj-lt"/>
              </a:rPr>
              <a:t>El discurs de la xarxa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445427-F425-4D38-88CA-8C5F3643387B}"/>
              </a:ext>
            </a:extLst>
          </p:cNvPr>
          <p:cNvSpPr txBox="1"/>
          <p:nvPr/>
        </p:nvSpPr>
        <p:spPr>
          <a:xfrm>
            <a:off x="6289304" y="4234582"/>
            <a:ext cx="2246051" cy="6463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>
                <a:latin typeface="+mj-lt"/>
              </a:rPr>
              <a:t>Silenci de la víctima i no resposta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E7AA60-3960-45CB-8065-AA2268992CB1}"/>
              </a:ext>
            </a:extLst>
          </p:cNvPr>
          <p:cNvSpPr txBox="1"/>
          <p:nvPr/>
        </p:nvSpPr>
        <p:spPr>
          <a:xfrm>
            <a:off x="9002796" y="4252295"/>
            <a:ext cx="1692299" cy="6463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>
                <a:latin typeface="+mj-lt"/>
              </a:rPr>
              <a:t>Previsió de moviments</a:t>
            </a:r>
          </a:p>
        </p:txBody>
      </p:sp>
      <p:pic>
        <p:nvPicPr>
          <p:cNvPr id="24" name="10 Imagen" descr="logoLegalFirma.gif">
            <a:extLst>
              <a:ext uri="{FF2B5EF4-FFF2-40B4-BE49-F238E27FC236}">
                <a16:creationId xmlns:a16="http://schemas.microsoft.com/office/drawing/2014/main" id="{A2EE75FB-9928-43F9-89E5-83EFA7D17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61" y="6334125"/>
            <a:ext cx="369101" cy="3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415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de tiempo de esp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314" y="439755"/>
            <a:ext cx="2160000" cy="1440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657087" y="687545"/>
            <a:ext cx="5039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L’EXIT de la nostra feina depèn del TEMPS que siguis capaç de dedicar per realitzar la captació de prova i </a:t>
            </a:r>
            <a:r>
              <a:rPr lang="ca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avariguació</a:t>
            </a:r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 de la realitat dels fets.</a:t>
            </a:r>
          </a:p>
        </p:txBody>
      </p:sp>
      <p:pic>
        <p:nvPicPr>
          <p:cNvPr id="19460" name="Picture 4" descr="Resultado de imagen de continuid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8750" y="2528415"/>
            <a:ext cx="2997700" cy="130785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2108118" y="2623127"/>
            <a:ext cx="3987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 cas NO ACABA quan es presenta la DENÚNCIA perquè la prova es segueix produint.</a:t>
            </a:r>
          </a:p>
        </p:txBody>
      </p:sp>
      <p:cxnSp>
        <p:nvCxnSpPr>
          <p:cNvPr id="8" name="7 Conector recto"/>
          <p:cNvCxnSpPr/>
          <p:nvPr/>
        </p:nvCxnSpPr>
        <p:spPr>
          <a:xfrm>
            <a:off x="2108118" y="2276872"/>
            <a:ext cx="75883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943" y="4301378"/>
            <a:ext cx="7596274" cy="60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B6E6B9F-7903-418C-B864-921FF036D1EB}"/>
              </a:ext>
            </a:extLst>
          </p:cNvPr>
          <p:cNvSpPr txBox="1"/>
          <p:nvPr/>
        </p:nvSpPr>
        <p:spPr>
          <a:xfrm>
            <a:off x="5550568" y="4813114"/>
            <a:ext cx="3785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latin typeface="+mj-lt"/>
              </a:rPr>
              <a:t>Monitorització constant mitjançant sistemes d’alertes</a:t>
            </a:r>
          </a:p>
        </p:txBody>
      </p:sp>
      <p:pic>
        <p:nvPicPr>
          <p:cNvPr id="2" name="10 Imagen" descr="logoLegalFirma.gif">
            <a:extLst>
              <a:ext uri="{FF2B5EF4-FFF2-40B4-BE49-F238E27FC236}">
                <a16:creationId xmlns:a16="http://schemas.microsoft.com/office/drawing/2014/main" id="{52A7DE38-C37C-4F51-8C25-6EB78A85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61" y="6334125"/>
            <a:ext cx="369101" cy="3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5D1A16-B631-4FF1-854B-83A79F320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450" y="4772584"/>
            <a:ext cx="1778961" cy="121416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327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6AB0CF-6020-42FA-822E-60C6104F8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8" y="3029124"/>
            <a:ext cx="3003013" cy="1463167"/>
          </a:xfrm>
          <a:prstGeom prst="rect">
            <a:avLst/>
          </a:prstGeom>
        </p:spPr>
      </p:pic>
      <p:pic>
        <p:nvPicPr>
          <p:cNvPr id="4" name="10 Imagen" descr="logoLegalFirma.gif">
            <a:extLst>
              <a:ext uri="{FF2B5EF4-FFF2-40B4-BE49-F238E27FC236}">
                <a16:creationId xmlns:a16="http://schemas.microsoft.com/office/drawing/2014/main" id="{4CB2692C-7450-4315-98BB-015ECDC88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61" y="6334125"/>
            <a:ext cx="369101" cy="3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198216D-9B9A-4E4D-9B03-D81B7AE266A1}"/>
              </a:ext>
            </a:extLst>
          </p:cNvPr>
          <p:cNvSpPr txBox="1"/>
          <p:nvPr/>
        </p:nvSpPr>
        <p:spPr>
          <a:xfrm>
            <a:off x="615519" y="2262813"/>
            <a:ext cx="606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+mj-lt"/>
              </a:rPr>
              <a:t>De quines eines disposo?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5A6CC1-1650-49D1-9C3E-8DFDE8FC4C0B}"/>
              </a:ext>
            </a:extLst>
          </p:cNvPr>
          <p:cNvSpPr txBox="1"/>
          <p:nvPr/>
        </p:nvSpPr>
        <p:spPr>
          <a:xfrm>
            <a:off x="4580879" y="3356610"/>
            <a:ext cx="292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+mj-lt"/>
              </a:rPr>
              <a:t>Recopilació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961CF7-0CC4-46C7-8A1A-5E1E36F91FB6}"/>
              </a:ext>
            </a:extLst>
          </p:cNvPr>
          <p:cNvSpPr txBox="1"/>
          <p:nvPr/>
        </p:nvSpPr>
        <p:spPr>
          <a:xfrm>
            <a:off x="7393622" y="2404589"/>
            <a:ext cx="203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+mj-lt"/>
              </a:rPr>
              <a:t>Activa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03E7C1-30E3-4781-BFE5-34D75599586B}"/>
              </a:ext>
            </a:extLst>
          </p:cNvPr>
          <p:cNvSpPr txBox="1"/>
          <p:nvPr/>
        </p:nvSpPr>
        <p:spPr>
          <a:xfrm>
            <a:off x="7699901" y="3915066"/>
            <a:ext cx="142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latin typeface="+mj-lt"/>
              </a:rPr>
              <a:t>Passiva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9CF896-7A5D-4C07-91A4-13D45B28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063" y="3760708"/>
            <a:ext cx="1718229" cy="12320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A5F15EC-6EAC-4CAA-9E64-B23F4E83F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876" y="2019400"/>
            <a:ext cx="1806605" cy="1232045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026A3F8-5157-4E23-9FDA-C1850B34C3EE}"/>
              </a:ext>
            </a:extLst>
          </p:cNvPr>
          <p:cNvCxnSpPr>
            <a:cxnSpLocks/>
          </p:cNvCxnSpPr>
          <p:nvPr/>
        </p:nvCxnSpPr>
        <p:spPr>
          <a:xfrm>
            <a:off x="3870665" y="3587443"/>
            <a:ext cx="47939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8528932-C2AA-40E6-9C76-EC3BE19CF791}"/>
              </a:ext>
            </a:extLst>
          </p:cNvPr>
          <p:cNvCxnSpPr>
            <a:cxnSpLocks/>
          </p:cNvCxnSpPr>
          <p:nvPr/>
        </p:nvCxnSpPr>
        <p:spPr>
          <a:xfrm>
            <a:off x="6405239" y="4145899"/>
            <a:ext cx="74572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E98877B-79A0-4963-8058-0F47E4187EC0}"/>
              </a:ext>
            </a:extLst>
          </p:cNvPr>
          <p:cNvCxnSpPr>
            <a:cxnSpLocks/>
          </p:cNvCxnSpPr>
          <p:nvPr/>
        </p:nvCxnSpPr>
        <p:spPr>
          <a:xfrm>
            <a:off x="6507331" y="2635423"/>
            <a:ext cx="75460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7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796EF7-023C-42FB-8731-403A51FF674E}"/>
              </a:ext>
            </a:extLst>
          </p:cNvPr>
          <p:cNvSpPr/>
          <p:nvPr/>
        </p:nvSpPr>
        <p:spPr>
          <a:xfrm>
            <a:off x="149518" y="17054"/>
            <a:ext cx="32953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accent4">
                    <a:lumMod val="75000"/>
                  </a:schemeClr>
                </a:solidFill>
                <a:latin typeface="+mj-lt"/>
              </a:rPr>
              <a:t>Motors de cerca general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5A06F4-6764-4C14-9E29-BAE79E79B06A}"/>
              </a:ext>
            </a:extLst>
          </p:cNvPr>
          <p:cNvSpPr txBox="1"/>
          <p:nvPr/>
        </p:nvSpPr>
        <p:spPr>
          <a:xfrm>
            <a:off x="3168049" y="3887094"/>
            <a:ext cx="6116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latin typeface="+mj-lt"/>
              </a:rPr>
              <a:t>Optimització de les cerques amb l’ús dels operadors: </a:t>
            </a:r>
          </a:p>
          <a:p>
            <a:pPr marL="285750" indent="-285750">
              <a:buFontTx/>
              <a:buChar char="-"/>
            </a:pPr>
            <a:r>
              <a:rPr lang="ca-ES" b="1" dirty="0">
                <a:latin typeface="+mj-lt"/>
              </a:rPr>
              <a:t>“”</a:t>
            </a:r>
            <a:r>
              <a:rPr lang="ca-ES" dirty="0">
                <a:latin typeface="+mj-lt"/>
              </a:rPr>
              <a:t>- cometes</a:t>
            </a:r>
          </a:p>
          <a:p>
            <a:pPr marL="285750" indent="-285750">
              <a:buFontTx/>
              <a:buChar char="-"/>
            </a:pPr>
            <a:r>
              <a:rPr lang="ca-ES" b="1" dirty="0">
                <a:latin typeface="+mj-lt"/>
              </a:rPr>
              <a:t>AND</a:t>
            </a:r>
            <a:r>
              <a:rPr lang="ca-ES" dirty="0">
                <a:latin typeface="+mj-lt"/>
              </a:rPr>
              <a:t> i </a:t>
            </a:r>
            <a:r>
              <a:rPr lang="ca-ES" b="1" dirty="0">
                <a:latin typeface="+mj-lt"/>
              </a:rPr>
              <a:t>OR</a:t>
            </a:r>
          </a:p>
          <a:p>
            <a:pPr marL="285750" indent="-285750">
              <a:buFontTx/>
              <a:buChar char="-"/>
            </a:pPr>
            <a:r>
              <a:rPr lang="ca-ES" dirty="0">
                <a:latin typeface="+mj-lt"/>
              </a:rPr>
              <a:t>[</a:t>
            </a:r>
            <a:r>
              <a:rPr lang="ca-ES" b="1" dirty="0">
                <a:latin typeface="+mj-lt"/>
              </a:rPr>
              <a:t>+</a:t>
            </a:r>
            <a:r>
              <a:rPr lang="ca-ES" dirty="0">
                <a:latin typeface="+mj-lt"/>
              </a:rPr>
              <a:t>] incloure / [</a:t>
            </a:r>
            <a:r>
              <a:rPr lang="ca-ES" b="1" dirty="0">
                <a:latin typeface="+mj-lt"/>
              </a:rPr>
              <a:t>-</a:t>
            </a:r>
            <a:r>
              <a:rPr lang="ca-ES" dirty="0">
                <a:latin typeface="+mj-lt"/>
              </a:rPr>
              <a:t>] excloure , exemple Josep Oriol – futbol + </a:t>
            </a:r>
            <a:r>
              <a:rPr lang="ca-ES" dirty="0" err="1">
                <a:latin typeface="+mj-lt"/>
              </a:rPr>
              <a:t>icab</a:t>
            </a:r>
            <a:r>
              <a:rPr lang="ca-ES" dirty="0">
                <a:latin typeface="+mj-lt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a-ES" dirty="0">
                <a:latin typeface="+mj-lt"/>
              </a:rPr>
              <a:t>[</a:t>
            </a:r>
            <a:r>
              <a:rPr lang="ca-ES" b="1" dirty="0">
                <a:latin typeface="+mj-lt"/>
              </a:rPr>
              <a:t>AROUND</a:t>
            </a:r>
            <a:r>
              <a:rPr lang="ca-ES" dirty="0">
                <a:latin typeface="+mj-lt"/>
              </a:rPr>
              <a:t>] – permet una cerca més flexible que amb l’ús de les cometes.</a:t>
            </a:r>
          </a:p>
          <a:p>
            <a:pPr marL="285750" indent="-285750">
              <a:buFontTx/>
              <a:buChar char="-"/>
            </a:pPr>
            <a:r>
              <a:rPr lang="ca-ES" b="1" dirty="0" err="1">
                <a:latin typeface="+mj-lt"/>
              </a:rPr>
              <a:t>Site:</a:t>
            </a:r>
            <a:r>
              <a:rPr lang="ca-ES" dirty="0" err="1">
                <a:latin typeface="+mj-lt"/>
              </a:rPr>
              <a:t>domini</a:t>
            </a:r>
            <a:r>
              <a:rPr lang="ca-ES" dirty="0">
                <a:latin typeface="+mj-lt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a-ES" b="1" dirty="0" err="1">
                <a:latin typeface="+mj-lt"/>
              </a:rPr>
              <a:t>Filetype</a:t>
            </a:r>
            <a:r>
              <a:rPr lang="ca-ES" dirty="0">
                <a:latin typeface="+mj-lt"/>
              </a:rPr>
              <a:t> exemple: GOV:OSINT (</a:t>
            </a:r>
            <a:r>
              <a:rPr lang="ca-ES" dirty="0" err="1">
                <a:latin typeface="+mj-lt"/>
              </a:rPr>
              <a:t>filetype:pptx</a:t>
            </a:r>
            <a:r>
              <a:rPr lang="ca-ES" dirty="0">
                <a:latin typeface="+mj-lt"/>
              </a:rPr>
              <a:t> OR </a:t>
            </a:r>
            <a:r>
              <a:rPr lang="ca-ES" dirty="0" err="1">
                <a:latin typeface="+mj-lt"/>
              </a:rPr>
              <a:t>filetype</a:t>
            </a:r>
            <a:r>
              <a:rPr lang="ca-ES" dirty="0">
                <a:latin typeface="+mj-lt"/>
              </a:rPr>
              <a:t>: </a:t>
            </a:r>
            <a:r>
              <a:rPr lang="ca-ES" dirty="0" err="1">
                <a:latin typeface="+mj-lt"/>
              </a:rPr>
              <a:t>ppt</a:t>
            </a:r>
            <a:r>
              <a:rPr lang="ca-ES" dirty="0">
                <a:latin typeface="+mj-lt"/>
              </a:rPr>
              <a:t>) </a:t>
            </a:r>
            <a:r>
              <a:rPr lang="ca-ES" dirty="0" err="1">
                <a:latin typeface="+mj-lt"/>
              </a:rPr>
              <a:t>site</a:t>
            </a:r>
            <a:r>
              <a:rPr lang="ca-ES" dirty="0">
                <a:latin typeface="+mj-lt"/>
              </a:rPr>
              <a:t>: *.</a:t>
            </a:r>
            <a:r>
              <a:rPr lang="ca-ES" dirty="0" err="1">
                <a:latin typeface="+mj-lt"/>
              </a:rPr>
              <a:t>gov</a:t>
            </a:r>
            <a:endParaRPr lang="ca-ES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7BA478-3864-4D17-85A3-63605150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523" y="1747579"/>
            <a:ext cx="1448312" cy="9233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375D9-5267-474E-8B47-C0D9DB6C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B6CEB3-21CF-40E2-98F6-24BA4CCCD4AD}"/>
              </a:ext>
            </a:extLst>
          </p:cNvPr>
          <p:cNvSpPr txBox="1"/>
          <p:nvPr/>
        </p:nvSpPr>
        <p:spPr>
          <a:xfrm>
            <a:off x="6226406" y="1766111"/>
            <a:ext cx="3016189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dirty="0">
                <a:latin typeface="+mj-lt"/>
              </a:rPr>
              <a:t>Fer-ne servir de diferents : diferent manera d’indexar la informació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742AD9-C5E3-4403-BF98-25E1549F9D75}"/>
              </a:ext>
            </a:extLst>
          </p:cNvPr>
          <p:cNvSpPr txBox="1"/>
          <p:nvPr/>
        </p:nvSpPr>
        <p:spPr>
          <a:xfrm>
            <a:off x="1892321" y="1784668"/>
            <a:ext cx="2641811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dirty="0" err="1">
                <a:latin typeface="+mj-lt"/>
              </a:rPr>
              <a:t>Google</a:t>
            </a:r>
            <a:r>
              <a:rPr lang="ca-ES" dirty="0">
                <a:latin typeface="+mj-lt"/>
              </a:rPr>
              <a:t> utilitzat per més d’un 90% de les cerques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67E3F1-39B1-419A-824D-26C42646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28" y="975934"/>
            <a:ext cx="2202999" cy="856722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3C03370-50FB-493E-83E9-98A1F2C2FD87}"/>
              </a:ext>
            </a:extLst>
          </p:cNvPr>
          <p:cNvCxnSpPr>
            <a:cxnSpLocks/>
          </p:cNvCxnSpPr>
          <p:nvPr/>
        </p:nvCxnSpPr>
        <p:spPr>
          <a:xfrm>
            <a:off x="2126966" y="2689441"/>
            <a:ext cx="732039" cy="98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ECCEC87-B429-41E0-9846-0B9DB78F7667}"/>
              </a:ext>
            </a:extLst>
          </p:cNvPr>
          <p:cNvCxnSpPr/>
          <p:nvPr/>
        </p:nvCxnSpPr>
        <p:spPr>
          <a:xfrm flipH="1">
            <a:off x="9249380" y="2891900"/>
            <a:ext cx="859285" cy="1074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49A4E18-93A0-4771-9296-66BEAA808242}"/>
              </a:ext>
            </a:extLst>
          </p:cNvPr>
          <p:cNvCxnSpPr/>
          <p:nvPr/>
        </p:nvCxnSpPr>
        <p:spPr>
          <a:xfrm>
            <a:off x="0" y="60753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7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6C859-B48B-47E4-AB44-D8ACDD53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20" y="88777"/>
            <a:ext cx="5620999" cy="376155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17E167-5440-42A2-BF61-203491A8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2" y="88777"/>
            <a:ext cx="4726587" cy="39860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95D2E-49AA-412D-96D2-82D4C459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68" y="6286175"/>
            <a:ext cx="365792" cy="3718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E9A561D-3237-4EB9-A8B3-A034F0FA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037" y="88777"/>
            <a:ext cx="2144031" cy="8473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87569E-3978-4C1E-AB2E-0DB572177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33" y="3826970"/>
            <a:ext cx="4419983" cy="1725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0F673F-5D6B-43FB-A3F2-36A185085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839" y="1801146"/>
            <a:ext cx="4907661" cy="47719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490</Words>
  <Application>Microsoft Office PowerPoint</Application>
  <PresentationFormat>Panorámica</PresentationFormat>
  <Paragraphs>90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Ruth Sala Ordóñez</dc:creator>
  <cp:lastModifiedBy>Ruth Sala Ordóñez</cp:lastModifiedBy>
  <cp:revision>2</cp:revision>
  <dcterms:created xsi:type="dcterms:W3CDTF">2021-10-26T08:11:41Z</dcterms:created>
  <dcterms:modified xsi:type="dcterms:W3CDTF">2021-10-28T10:14:14Z</dcterms:modified>
</cp:coreProperties>
</file>