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9" r:id="rId5"/>
    <p:sldId id="258" r:id="rId6"/>
    <p:sldId id="260" r:id="rId7"/>
    <p:sldId id="262" r:id="rId8"/>
    <p:sldId id="264" r:id="rId9"/>
    <p:sldId id="266" r:id="rId10"/>
    <p:sldId id="263" r:id="rId11"/>
    <p:sldId id="270" r:id="rId12"/>
    <p:sldId id="272" r:id="rId13"/>
    <p:sldId id="265" r:id="rId14"/>
    <p:sldId id="271" r:id="rId15"/>
    <p:sldId id="267" r:id="rId16"/>
    <p:sldId id="261"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364CB293-3C4F-4B20-BE3A-BA09B96F8727}">
          <p14:sldIdLst>
            <p14:sldId id="256"/>
            <p14:sldId id="257"/>
            <p14:sldId id="259"/>
            <p14:sldId id="269"/>
            <p14:sldId id="258"/>
            <p14:sldId id="260"/>
            <p14:sldId id="262"/>
            <p14:sldId id="264"/>
            <p14:sldId id="266"/>
            <p14:sldId id="263"/>
            <p14:sldId id="270"/>
            <p14:sldId id="272"/>
            <p14:sldId id="265"/>
            <p14:sldId id="271"/>
            <p14:sldId id="267"/>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18999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600905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3500900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80936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38273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71525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8" name="Marcador de pie de página 7"/>
          <p:cNvSpPr>
            <a:spLocks noGrp="1"/>
          </p:cNvSpPr>
          <p:nvPr>
            <p:ph type="ftr" sz="quarter" idx="11"/>
          </p:nvPr>
        </p:nvSpPr>
        <p:spPr/>
        <p:txBody>
          <a:bodyPr/>
          <a:lstStyle/>
          <a:p>
            <a:endParaRPr lang="es-ES" dirty="0"/>
          </a:p>
        </p:txBody>
      </p:sp>
      <p:sp>
        <p:nvSpPr>
          <p:cNvPr id="9" name="Marcador de número de diapositiva 8"/>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60672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4" name="Marcador de pie de página 3"/>
          <p:cNvSpPr>
            <a:spLocks noGrp="1"/>
          </p:cNvSpPr>
          <p:nvPr>
            <p:ph type="ftr" sz="quarter" idx="11"/>
          </p:nvPr>
        </p:nvSpPr>
        <p:spPr/>
        <p:txBody>
          <a:bodyPr/>
          <a:lstStyle/>
          <a:p>
            <a:endParaRPr lang="es-ES" dirty="0"/>
          </a:p>
        </p:txBody>
      </p:sp>
      <p:sp>
        <p:nvSpPr>
          <p:cNvPr id="5" name="Marcador de número de diapositiva 4"/>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48012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3" name="Marcador de pie de página 2"/>
          <p:cNvSpPr>
            <a:spLocks noGrp="1"/>
          </p:cNvSpPr>
          <p:nvPr>
            <p:ph type="ftr" sz="quarter" idx="11"/>
          </p:nvPr>
        </p:nvSpPr>
        <p:spPr/>
        <p:txBody>
          <a:bodyPr/>
          <a:lstStyle/>
          <a:p>
            <a:endParaRPr lang="es-ES" dirty="0"/>
          </a:p>
        </p:txBody>
      </p:sp>
      <p:sp>
        <p:nvSpPr>
          <p:cNvPr id="4" name="Marcador de número de diapositiva 3"/>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2353792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109564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B336075-E001-4A43-A923-6E9DA80A104C}" type="datetimeFigureOut">
              <a:rPr lang="es-ES" smtClean="0"/>
              <a:t>03/11/2021</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FB1BD8D7-3CE4-41C4-8F35-AD3D31EB11C4}" type="slidenum">
              <a:rPr lang="es-ES" smtClean="0"/>
              <a:t>‹Nº›</a:t>
            </a:fld>
            <a:endParaRPr lang="es-ES" dirty="0"/>
          </a:p>
        </p:txBody>
      </p:sp>
    </p:spTree>
    <p:extLst>
      <p:ext uri="{BB962C8B-B14F-4D97-AF65-F5344CB8AC3E}">
        <p14:creationId xmlns:p14="http://schemas.microsoft.com/office/powerpoint/2010/main" val="78399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9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36075-E001-4A43-A923-6E9DA80A104C}" type="datetimeFigureOut">
              <a:rPr lang="es-ES" smtClean="0"/>
              <a:t>03/11/2021</a:t>
            </a:fld>
            <a:endParaRPr lang="es-E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BD8D7-3CE4-41C4-8F35-AD3D31EB11C4}" type="slidenum">
              <a:rPr lang="es-ES" smtClean="0"/>
              <a:t>‹Nº›</a:t>
            </a:fld>
            <a:endParaRPr lang="es-ES" dirty="0"/>
          </a:p>
        </p:txBody>
      </p:sp>
    </p:spTree>
    <p:extLst>
      <p:ext uri="{BB962C8B-B14F-4D97-AF65-F5344CB8AC3E}">
        <p14:creationId xmlns:p14="http://schemas.microsoft.com/office/powerpoint/2010/main" val="1105110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230891"/>
            <a:ext cx="9144000" cy="2170545"/>
          </a:xfrm>
        </p:spPr>
        <p:txBody>
          <a:bodyPr>
            <a:normAutofit fontScale="90000"/>
          </a:bodyPr>
          <a:lstStyle/>
          <a:p>
            <a:r>
              <a:rPr lang="es-ES" dirty="0" smtClean="0">
                <a:latin typeface="Candara" panose="020E0502030303020204" pitchFamily="34" charset="0"/>
              </a:rPr>
              <a:t>LA OCUPACIÓ IL.LEGAL</a:t>
            </a:r>
            <a:br>
              <a:rPr lang="es-ES" dirty="0" smtClean="0">
                <a:latin typeface="Candara" panose="020E0502030303020204" pitchFamily="34" charset="0"/>
              </a:rPr>
            </a:br>
            <a:r>
              <a:rPr lang="es-ES" sz="4000" dirty="0" smtClean="0">
                <a:latin typeface="Candara" panose="020E0502030303020204" pitchFamily="34" charset="0"/>
              </a:rPr>
              <a:t>ASPECTES PENALS</a:t>
            </a:r>
            <a:br>
              <a:rPr lang="es-ES" sz="4000" dirty="0" smtClean="0">
                <a:latin typeface="Candara" panose="020E0502030303020204" pitchFamily="34" charset="0"/>
              </a:rPr>
            </a:br>
            <a:r>
              <a:rPr lang="es-ES" sz="4400" dirty="0"/>
              <a:t>V Congrés de l’Advocacia Catalana </a:t>
            </a:r>
            <a:r>
              <a:rPr lang="es-ES" sz="4400" dirty="0" smtClean="0"/>
              <a:t/>
            </a:r>
            <a:br>
              <a:rPr lang="es-ES" sz="4400" dirty="0" smtClean="0"/>
            </a:br>
            <a:r>
              <a:rPr lang="es-ES" sz="4400" dirty="0" smtClean="0"/>
              <a:t>Girona 4 </a:t>
            </a:r>
            <a:r>
              <a:rPr lang="es-ES" sz="4400" dirty="0"/>
              <a:t>i 5 de novembre de 2021</a:t>
            </a:r>
            <a:r>
              <a:rPr lang="es-ES" dirty="0"/>
              <a:t/>
            </a:r>
            <a:br>
              <a:rPr lang="es-ES" dirty="0"/>
            </a:br>
            <a:endParaRPr lang="es-ES" sz="4000" dirty="0">
              <a:latin typeface="Candara" panose="020E0502030303020204" pitchFamily="34" charset="0"/>
            </a:endParaRPr>
          </a:p>
        </p:txBody>
      </p:sp>
      <p:sp>
        <p:nvSpPr>
          <p:cNvPr id="3" name="Subtítulo 2"/>
          <p:cNvSpPr>
            <a:spLocks noGrp="1"/>
          </p:cNvSpPr>
          <p:nvPr>
            <p:ph type="subTitle" idx="1"/>
          </p:nvPr>
        </p:nvSpPr>
        <p:spPr/>
        <p:txBody>
          <a:bodyPr>
            <a:normAutofit/>
          </a:bodyPr>
          <a:lstStyle/>
          <a:p>
            <a:endParaRPr lang="es-ES" dirty="0" smtClean="0">
              <a:latin typeface="Candara" panose="020E0502030303020204" pitchFamily="34" charset="0"/>
            </a:endParaRPr>
          </a:p>
          <a:p>
            <a:r>
              <a:rPr lang="es-ES" dirty="0" smtClean="0">
                <a:latin typeface="Candara" panose="020E0502030303020204" pitchFamily="34" charset="0"/>
              </a:rPr>
              <a:t>Jorge Navarro Massip</a:t>
            </a:r>
          </a:p>
          <a:p>
            <a:endParaRPr lang="es-ES" dirty="0">
              <a:latin typeface="Candara" panose="020E0502030303020204" pitchFamily="34" charset="0"/>
            </a:endParaRPr>
          </a:p>
          <a:p>
            <a:endParaRPr lang="es-ES" dirty="0" smtClean="0">
              <a:latin typeface="Candara" panose="020E0502030303020204" pitchFamily="34" charset="0"/>
            </a:endParaRPr>
          </a:p>
          <a:p>
            <a:endParaRPr lang="es-ES" dirty="0">
              <a:latin typeface="Candara" panose="020E0502030303020204" pitchFamily="34" charset="0"/>
            </a:endParaRPr>
          </a:p>
          <a:p>
            <a:endParaRPr lang="es-ES" dirty="0">
              <a:latin typeface="Candara" panose="020E0502030303020204" pitchFamily="34" charset="0"/>
            </a:endParaRPr>
          </a:p>
        </p:txBody>
      </p:sp>
      <p:pic>
        <p:nvPicPr>
          <p:cNvPr id="1026" name="Picture 2" descr="Consell de l'Advocacia Catala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5294312"/>
            <a:ext cx="4371975" cy="857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737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ca-ES" dirty="0" smtClean="0">
                <a:latin typeface="Candara" panose="020E0502030303020204" pitchFamily="34" charset="0"/>
              </a:rPr>
              <a:t>CASUÍSTICA JURISPRUDENCIAL</a:t>
            </a:r>
            <a:endParaRPr lang="ca-ES" dirty="0">
              <a:latin typeface="Candara" panose="020E0502030303020204" pitchFamily="34" charset="0"/>
            </a:endParaRPr>
          </a:p>
        </p:txBody>
      </p:sp>
      <p:sp>
        <p:nvSpPr>
          <p:cNvPr id="3" name="Marcador de contenido 2"/>
          <p:cNvSpPr>
            <a:spLocks noGrp="1"/>
          </p:cNvSpPr>
          <p:nvPr>
            <p:ph idx="1"/>
          </p:nvPr>
        </p:nvSpPr>
        <p:spPr/>
        <p:txBody>
          <a:bodyPr>
            <a:normAutofit fontScale="92500" lnSpcReduction="10000"/>
          </a:bodyPr>
          <a:lstStyle/>
          <a:p>
            <a:pPr algn="just">
              <a:buFont typeface="Wingdings" panose="05000000000000000000" pitchFamily="2" charset="2"/>
              <a:buChar char="ü"/>
            </a:pPr>
            <a:r>
              <a:rPr lang="es-ES" dirty="0" smtClean="0">
                <a:latin typeface="Candara" panose="020E0502030303020204" pitchFamily="34" charset="0"/>
              </a:rPr>
              <a:t>¿QUÈ PROTEGEIX EL DELICTE? PROPIETAT vs.</a:t>
            </a:r>
            <a:r>
              <a:rPr lang="es-ES" i="1" dirty="0" smtClean="0">
                <a:latin typeface="Candara" panose="020E0502030303020204" pitchFamily="34" charset="0"/>
              </a:rPr>
              <a:t> </a:t>
            </a:r>
            <a:r>
              <a:rPr lang="es-ES" dirty="0" smtClean="0">
                <a:latin typeface="Candara" panose="020E0502030303020204" pitchFamily="34" charset="0"/>
              </a:rPr>
              <a:t>POSSESSIÓ</a:t>
            </a:r>
            <a:endParaRPr lang="es-ES" dirty="0">
              <a:latin typeface="Candara" panose="020E0502030303020204" pitchFamily="34" charset="0"/>
            </a:endParaRPr>
          </a:p>
          <a:p>
            <a:pPr marL="0" indent="0" algn="just">
              <a:buNone/>
            </a:pPr>
            <a:endParaRPr lang="es-ES" b="1" u="sng" dirty="0" smtClean="0">
              <a:latin typeface="Candara" panose="020E0502030303020204" pitchFamily="34" charset="0"/>
            </a:endParaRPr>
          </a:p>
          <a:p>
            <a:pPr marL="0" indent="0" algn="just">
              <a:buNone/>
            </a:pPr>
            <a:r>
              <a:rPr lang="es-ES" b="1" u="sng" dirty="0" err="1" smtClean="0">
                <a:latin typeface="Candara" panose="020E0502030303020204" pitchFamily="34" charset="0"/>
              </a:rPr>
              <a:t>Sentència</a:t>
            </a:r>
            <a:r>
              <a:rPr lang="es-ES" b="1" u="sng" dirty="0" smtClean="0">
                <a:latin typeface="Candara" panose="020E0502030303020204" pitchFamily="34" charset="0"/>
              </a:rPr>
              <a:t> de la Audiencia Provincial de Tarragona, de 10 de novembre de 2006</a:t>
            </a:r>
            <a:r>
              <a:rPr lang="es-ES" dirty="0" smtClean="0">
                <a:latin typeface="Candara" panose="020E0502030303020204" pitchFamily="34" charset="0"/>
              </a:rPr>
              <a:t> (ROJ SAP T 1081/2006 Pnte. HERNANDEZ GARCIA).</a:t>
            </a:r>
          </a:p>
          <a:p>
            <a:pPr marL="0" indent="0" algn="just">
              <a:buNone/>
            </a:pPr>
            <a:r>
              <a:rPr lang="es-ES" dirty="0" smtClean="0">
                <a:latin typeface="Candara" panose="020E0502030303020204" pitchFamily="34" charset="0"/>
              </a:rPr>
              <a:t>“</a:t>
            </a:r>
            <a:r>
              <a:rPr lang="ca-ES" i="1" dirty="0" smtClean="0">
                <a:latin typeface="Candara" panose="020E0502030303020204" pitchFamily="34" charset="0"/>
              </a:rPr>
              <a:t>La ocupació penalment rellevant ha d'equivaler en el resultat antijurídic no només a un accés a la possessió, com descriu l'article 438 CC, sinó a una exclusió del legítim titular de l'ius possidendi al seu gaudi pacífic i a les utilitats que constitueixen una conseqüència derivada del mateix.</a:t>
            </a:r>
          </a:p>
          <a:p>
            <a:pPr marL="0" indent="0" algn="just">
              <a:buNone/>
            </a:pPr>
            <a:r>
              <a:rPr lang="ca-ES" i="1" u="sng" dirty="0" smtClean="0">
                <a:latin typeface="Candara" panose="020E0502030303020204" pitchFamily="34" charset="0"/>
              </a:rPr>
              <a:t>Pertorbacions transitòries o que recaiguin sobre coses o immobles sobre les que el seu titular no exerceixi efectiva i actualment els drets de gaudir que es deriven del dret a posseir no mereixen ser penalment castigades</a:t>
            </a:r>
            <a:r>
              <a:rPr lang="ca-ES" i="1" dirty="0" smtClean="0">
                <a:latin typeface="Candara" panose="020E0502030303020204" pitchFamily="34" charset="0"/>
              </a:rPr>
              <a:t>”</a:t>
            </a:r>
            <a:r>
              <a:rPr lang="ca-ES" dirty="0" smtClean="0">
                <a:latin typeface="Candara" panose="020E0502030303020204" pitchFamily="34" charset="0"/>
              </a:rPr>
              <a:t>.</a:t>
            </a:r>
          </a:p>
          <a:p>
            <a:pPr marL="0" indent="0" algn="just">
              <a:buNone/>
            </a:pPr>
            <a:endParaRPr lang="ca-ES" dirty="0">
              <a:latin typeface="Candara" panose="020E0502030303020204" pitchFamily="34" charset="0"/>
            </a:endParaRPr>
          </a:p>
        </p:txBody>
      </p:sp>
    </p:spTree>
    <p:extLst>
      <p:ext uri="{BB962C8B-B14F-4D97-AF65-F5344CB8AC3E}">
        <p14:creationId xmlns:p14="http://schemas.microsoft.com/office/powerpoint/2010/main" val="457673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latin typeface="Candara" panose="020E0502030303020204" pitchFamily="34" charset="0"/>
              </a:rPr>
              <a:t>CASUÍSTICA JURISPRUDENCIAL</a:t>
            </a:r>
            <a:endParaRPr lang="ca-ES" dirty="0"/>
          </a:p>
        </p:txBody>
      </p:sp>
      <p:sp>
        <p:nvSpPr>
          <p:cNvPr id="3" name="Marcador de contenido 2"/>
          <p:cNvSpPr>
            <a:spLocks noGrp="1"/>
          </p:cNvSpPr>
          <p:nvPr>
            <p:ph idx="1"/>
          </p:nvPr>
        </p:nvSpPr>
        <p:spPr/>
        <p:txBody>
          <a:bodyPr>
            <a:normAutofit fontScale="55000" lnSpcReduction="20000"/>
          </a:bodyPr>
          <a:lstStyle/>
          <a:p>
            <a:pPr>
              <a:buFont typeface="Wingdings" panose="05000000000000000000" pitchFamily="2" charset="2"/>
              <a:buChar char="ü"/>
            </a:pPr>
            <a:r>
              <a:rPr lang="es-ES" sz="4200" dirty="0">
                <a:latin typeface="Candara" panose="020E0502030303020204" pitchFamily="34" charset="0"/>
              </a:rPr>
              <a:t>¿QUÈ </a:t>
            </a:r>
            <a:r>
              <a:rPr lang="es-ES" sz="4200" dirty="0" smtClean="0">
                <a:latin typeface="Candara" panose="020E0502030303020204" pitchFamily="34" charset="0"/>
              </a:rPr>
              <a:t>PROTEGEIX </a:t>
            </a:r>
            <a:r>
              <a:rPr lang="es-ES" sz="4200" dirty="0">
                <a:latin typeface="Candara" panose="020E0502030303020204" pitchFamily="34" charset="0"/>
              </a:rPr>
              <a:t>EL DELICTE? PROPIETAT vs.</a:t>
            </a:r>
            <a:r>
              <a:rPr lang="es-ES" sz="4200" i="1" dirty="0">
                <a:latin typeface="Candara" panose="020E0502030303020204" pitchFamily="34" charset="0"/>
              </a:rPr>
              <a:t> </a:t>
            </a:r>
            <a:r>
              <a:rPr lang="es-ES" sz="4200" dirty="0" smtClean="0">
                <a:latin typeface="Candara" panose="020E0502030303020204" pitchFamily="34" charset="0"/>
              </a:rPr>
              <a:t>POSSESSIÓ</a:t>
            </a:r>
            <a:endParaRPr lang="es-ES" sz="4200" dirty="0">
              <a:latin typeface="Candara" panose="020E0502030303020204" pitchFamily="34" charset="0"/>
            </a:endParaRPr>
          </a:p>
          <a:p>
            <a:pPr marL="0" indent="0">
              <a:buNone/>
            </a:pPr>
            <a:endParaRPr lang="es-ES" dirty="0" smtClean="0">
              <a:latin typeface="Candara" panose="020E0502030303020204" pitchFamily="34" charset="0"/>
            </a:endParaRPr>
          </a:p>
          <a:p>
            <a:pPr marL="0" indent="0" algn="just">
              <a:buNone/>
            </a:pPr>
            <a:r>
              <a:rPr lang="es-ES_tradnl" sz="4200" b="1" u="sng" dirty="0" smtClean="0">
                <a:latin typeface="Candara" panose="020E0502030303020204" pitchFamily="34" charset="0"/>
              </a:rPr>
              <a:t>SAP </a:t>
            </a:r>
            <a:r>
              <a:rPr lang="es-ES_tradnl" sz="4200" b="1" u="sng" dirty="0">
                <a:latin typeface="Candara" panose="020E0502030303020204" pitchFamily="34" charset="0"/>
              </a:rPr>
              <a:t>de Barcelona, Sec. 2ª, de 18 de octubre de </a:t>
            </a:r>
            <a:r>
              <a:rPr lang="es-ES_tradnl" sz="4200" b="1" u="sng" dirty="0" smtClean="0">
                <a:latin typeface="Candara" panose="020E0502030303020204" pitchFamily="34" charset="0"/>
              </a:rPr>
              <a:t>2019</a:t>
            </a:r>
            <a:r>
              <a:rPr lang="es-ES_tradnl" sz="4200" b="1" dirty="0" smtClean="0">
                <a:latin typeface="Candara" panose="020E0502030303020204" pitchFamily="34" charset="0"/>
              </a:rPr>
              <a:t>: </a:t>
            </a:r>
            <a:r>
              <a:rPr lang="es-ES_tradnl" sz="4200" i="1" dirty="0" smtClean="0">
                <a:latin typeface="Candara" panose="020E0502030303020204" pitchFamily="34" charset="0"/>
              </a:rPr>
              <a:t>“Por </a:t>
            </a:r>
            <a:r>
              <a:rPr lang="es-ES_tradnl" sz="4200" i="1" dirty="0">
                <a:latin typeface="Candara" panose="020E0502030303020204" pitchFamily="34" charset="0"/>
              </a:rPr>
              <a:t>lo que hace referencia a lo que en el pronunciamiento apelado se configura como “hecho”, consistente en que no constaba que la entidad propietaria del inmueble hubiese ejercido actos de posesión material sobre el mismo, tampoco podrá servir de fundamento de una sentencia absolutoria. Este Tribunal no alcanza a comprender que se quiere decir cuando se realiza tal afirmación. Como bien destaca la parte apelante, </a:t>
            </a:r>
            <a:r>
              <a:rPr lang="es-ES_tradnl" sz="4200" i="1" u="sng" dirty="0">
                <a:latin typeface="Candara" panose="020E0502030303020204" pitchFamily="34" charset="0"/>
              </a:rPr>
              <a:t>la propiedad es un derecho real que faculta para el goce y disposición de la cosa sobre la que se tiene el dominio, sin más limitaciones que las establecidas en las leyes, no pudiendo hacerse descansar la tipicidad penal </a:t>
            </a:r>
            <a:r>
              <a:rPr lang="es-ES_tradnl" sz="4200" i="1" dirty="0">
                <a:latin typeface="Candara" panose="020E0502030303020204" pitchFamily="34" charset="0"/>
              </a:rPr>
              <a:t>de la conducta de quien ocupare, sin autorización debida, un inmueble, vivienda o edifico ajenos que no constituyen morada, o se mantuviere en ellos contra la voluntad de su titular, </a:t>
            </a:r>
            <a:r>
              <a:rPr lang="es-ES_tradnl" sz="4200" i="1" u="sng" dirty="0">
                <a:latin typeface="Candara" panose="020E0502030303020204" pitchFamily="34" charset="0"/>
              </a:rPr>
              <a:t>de que se use de una u otra forma el derecho de propiedad sobre el bien inmueble. La tipicidad penal de las conductas descritas en el art. 245.2 C. Penal no aparece supeditada a ninguna exigencia especial sobre la </a:t>
            </a:r>
            <a:r>
              <a:rPr lang="es-ES_tradnl" sz="4200" i="1" u="sng" dirty="0" smtClean="0">
                <a:latin typeface="Candara" panose="020E0502030303020204" pitchFamily="34" charset="0"/>
              </a:rPr>
              <a:t>naturaleza.”</a:t>
            </a:r>
            <a:endParaRPr lang="ca-ES" sz="4200" i="1" u="sng" dirty="0">
              <a:latin typeface="Candara" panose="020E0502030303020204" pitchFamily="34" charset="0"/>
            </a:endParaRPr>
          </a:p>
        </p:txBody>
      </p:sp>
    </p:spTree>
    <p:extLst>
      <p:ext uri="{BB962C8B-B14F-4D97-AF65-F5344CB8AC3E}">
        <p14:creationId xmlns:p14="http://schemas.microsoft.com/office/powerpoint/2010/main" val="2472728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latin typeface="Candara" panose="020E0502030303020204" pitchFamily="34" charset="0"/>
              </a:rPr>
              <a:t>CASUÍSTICA JURISPRUDENCIAL</a:t>
            </a:r>
            <a:endParaRPr lang="ca-ES" dirty="0"/>
          </a:p>
        </p:txBody>
      </p:sp>
      <p:sp>
        <p:nvSpPr>
          <p:cNvPr id="3" name="Marcador de contenido 2"/>
          <p:cNvSpPr>
            <a:spLocks noGrp="1"/>
          </p:cNvSpPr>
          <p:nvPr>
            <p:ph idx="1"/>
          </p:nvPr>
        </p:nvSpPr>
        <p:spPr/>
        <p:txBody>
          <a:bodyPr>
            <a:normAutofit/>
          </a:bodyPr>
          <a:lstStyle/>
          <a:p>
            <a:pPr>
              <a:buFont typeface="Wingdings" panose="05000000000000000000" pitchFamily="2" charset="2"/>
              <a:buChar char="ü"/>
            </a:pPr>
            <a:r>
              <a:rPr lang="es-ES" dirty="0">
                <a:latin typeface="Candara" panose="020E0502030303020204" pitchFamily="34" charset="0"/>
              </a:rPr>
              <a:t>¿QUÈ PROTEGEIX EL DELICTE? PROPIETAT vs.</a:t>
            </a:r>
            <a:r>
              <a:rPr lang="es-ES" i="1" dirty="0">
                <a:latin typeface="Candara" panose="020E0502030303020204" pitchFamily="34" charset="0"/>
              </a:rPr>
              <a:t> </a:t>
            </a:r>
            <a:r>
              <a:rPr lang="es-ES" dirty="0" smtClean="0">
                <a:latin typeface="Candara" panose="020E0502030303020204" pitchFamily="34" charset="0"/>
              </a:rPr>
              <a:t>POSSESSIÓ</a:t>
            </a:r>
          </a:p>
          <a:p>
            <a:pPr marL="0" indent="0">
              <a:buNone/>
            </a:pPr>
            <a:endParaRPr lang="es-ES" dirty="0" smtClean="0">
              <a:latin typeface="Candara" panose="020E0502030303020204" pitchFamily="34" charset="0"/>
            </a:endParaRPr>
          </a:p>
          <a:p>
            <a:pPr marL="0" indent="0">
              <a:buNone/>
            </a:pPr>
            <a:r>
              <a:rPr lang="ca-ES" dirty="0" smtClean="0">
                <a:latin typeface="Candara" panose="020E0502030303020204" pitchFamily="34" charset="0"/>
              </a:rPr>
              <a:t>EXISTÈNCIA DE CRITERIS CONTRAPOSATS: ¿NECESSITAT DE FER UN ÚS DE L’IMMOBLE? </a:t>
            </a:r>
            <a:r>
              <a:rPr lang="ca-ES" dirty="0" smtClean="0">
                <a:latin typeface="Candara" panose="020E0502030303020204" pitchFamily="34" charset="0"/>
                <a:sym typeface="Wingdings" panose="05000000000000000000" pitchFamily="2" charset="2"/>
              </a:rPr>
              <a:t> </a:t>
            </a:r>
            <a:r>
              <a:rPr lang="ca-ES" dirty="0" smtClean="0">
                <a:latin typeface="Candara" panose="020E0502030303020204" pitchFamily="34" charset="0"/>
              </a:rPr>
              <a:t>SAP GIRONA, Sec. 4ª, 462/2021, 19 d’octubre.</a:t>
            </a:r>
          </a:p>
          <a:p>
            <a:pPr marL="0" indent="0">
              <a:buNone/>
            </a:pPr>
            <a:endParaRPr lang="ca-ES" dirty="0" smtClean="0"/>
          </a:p>
          <a:p>
            <a:pPr marL="0" indent="0" algn="just">
              <a:buNone/>
            </a:pPr>
            <a:r>
              <a:rPr lang="es-ES" sz="2400" i="1" dirty="0" smtClean="0"/>
              <a:t>“no podemos admitir la tesis de la parte recurrente de que en la interpretación del delito se ha incluido un presupuesto o elemento no recogido por la tipicidad de la norma, porque precisamente la tesis que sostenemos en </a:t>
            </a:r>
            <a:r>
              <a:rPr lang="es-ES" sz="2400" i="1" dirty="0" smtClean="0"/>
              <a:t>esta </a:t>
            </a:r>
            <a:r>
              <a:rPr lang="es-ES" sz="2400" i="1" dirty="0" smtClean="0"/>
              <a:t>Sección es precisamente la contraria </a:t>
            </a:r>
            <a:r>
              <a:rPr lang="es-ES" sz="2400" dirty="0" smtClean="0"/>
              <a:t>[...] </a:t>
            </a:r>
            <a:r>
              <a:rPr lang="es-ES" sz="2400" i="1" dirty="0" smtClean="0"/>
              <a:t>y no se ve desmentido por el mantenido por otras Audiencias Provinciales</a:t>
            </a:r>
            <a:r>
              <a:rPr lang="ca-ES" i="1" dirty="0" smtClean="0"/>
              <a:t>”</a:t>
            </a:r>
          </a:p>
        </p:txBody>
      </p:sp>
    </p:spTree>
    <p:extLst>
      <p:ext uri="{BB962C8B-B14F-4D97-AF65-F5344CB8AC3E}">
        <p14:creationId xmlns:p14="http://schemas.microsoft.com/office/powerpoint/2010/main" val="3638115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latin typeface="Candara" panose="020E0502030303020204" pitchFamily="34" charset="0"/>
              </a:rPr>
              <a:t>CASUÍSTICA JURISPRUDENCIAL</a:t>
            </a:r>
            <a:endParaRPr lang="es-ES" dirty="0"/>
          </a:p>
        </p:txBody>
      </p:sp>
      <p:sp>
        <p:nvSpPr>
          <p:cNvPr id="3" name="Marcador de contenido 2"/>
          <p:cNvSpPr>
            <a:spLocks noGrp="1"/>
          </p:cNvSpPr>
          <p:nvPr>
            <p:ph idx="1"/>
          </p:nvPr>
        </p:nvSpPr>
        <p:spPr>
          <a:xfrm>
            <a:off x="838200" y="1431985"/>
            <a:ext cx="10515600" cy="4744978"/>
          </a:xfrm>
        </p:spPr>
        <p:txBody>
          <a:bodyPr>
            <a:normAutofit fontScale="92500" lnSpcReduction="20000"/>
          </a:bodyPr>
          <a:lstStyle/>
          <a:p>
            <a:pPr algn="just">
              <a:buFont typeface="Wingdings" panose="05000000000000000000" pitchFamily="2" charset="2"/>
              <a:buChar char="ü"/>
            </a:pPr>
            <a:r>
              <a:rPr lang="es-ES" dirty="0" smtClean="0">
                <a:latin typeface="Candara" panose="020E0502030303020204" pitchFamily="34" charset="0"/>
              </a:rPr>
              <a:t>VOLUNTAT </a:t>
            </a:r>
            <a:r>
              <a:rPr lang="ca-ES" dirty="0">
                <a:latin typeface="Candara" panose="020E0502030303020204" pitchFamily="34" charset="0"/>
              </a:rPr>
              <a:t>CONTRÀRIA</a:t>
            </a:r>
            <a:r>
              <a:rPr lang="es-ES" dirty="0" smtClean="0">
                <a:latin typeface="Candara" panose="020E0502030303020204" pitchFamily="34" charset="0"/>
              </a:rPr>
              <a:t> DEL PROPIETARI ¿REQUERIMENT A L’OCUPANT?</a:t>
            </a:r>
          </a:p>
          <a:p>
            <a:pPr marL="630238"/>
            <a:r>
              <a:rPr lang="ca-ES" dirty="0" smtClean="0">
                <a:latin typeface="Candara" panose="020E0502030303020204" pitchFamily="34" charset="0"/>
              </a:rPr>
              <a:t>Article 245 CP: No element del tipus penal.</a:t>
            </a:r>
          </a:p>
          <a:p>
            <a:pPr marL="630238"/>
            <a:r>
              <a:rPr lang="ca-ES" dirty="0">
                <a:latin typeface="Candara" panose="020E0502030303020204" pitchFamily="34" charset="0"/>
              </a:rPr>
              <a:t>STS de la Sala Penal núm. 800/2014, de 12 de novembre </a:t>
            </a:r>
            <a:r>
              <a:rPr lang="ca-ES" dirty="0">
                <a:latin typeface="Candara" panose="020E0502030303020204" pitchFamily="34" charset="0"/>
                <a:sym typeface="Wingdings" panose="05000000000000000000" pitchFamily="2" charset="2"/>
              </a:rPr>
              <a:t></a:t>
            </a:r>
            <a:r>
              <a:rPr lang="ca-ES" dirty="0">
                <a:latin typeface="Candara" panose="020E0502030303020204" pitchFamily="34" charset="0"/>
              </a:rPr>
              <a:t> NO parla de requeriment: “</a:t>
            </a:r>
            <a:r>
              <a:rPr lang="es-ES" i="1" dirty="0">
                <a:latin typeface="Candara" panose="020E0502030303020204" pitchFamily="34" charset="0"/>
              </a:rPr>
              <a:t>que conste la voluntad contraria a tolerar la ocupación por parte del titular del inmueble, bien antes de producirse, bien después </a:t>
            </a:r>
            <a:r>
              <a:rPr lang="es-ES" dirty="0">
                <a:latin typeface="Candara" panose="020E0502030303020204" pitchFamily="34" charset="0"/>
              </a:rPr>
              <a:t>[...]</a:t>
            </a:r>
            <a:r>
              <a:rPr lang="es-ES" i="1" dirty="0">
                <a:latin typeface="Candara" panose="020E0502030303020204" pitchFamily="34" charset="0"/>
              </a:rPr>
              <a:t> voluntad que deberá ser expresa</a:t>
            </a:r>
            <a:r>
              <a:rPr lang="ca-ES" i="1" dirty="0" smtClean="0">
                <a:latin typeface="Candara" panose="020E0502030303020204" pitchFamily="34" charset="0"/>
              </a:rPr>
              <a:t>”.</a:t>
            </a:r>
            <a:endParaRPr lang="ca-ES" i="1" dirty="0">
              <a:latin typeface="Candara" panose="020E0502030303020204" pitchFamily="34" charset="0"/>
            </a:endParaRPr>
          </a:p>
          <a:p>
            <a:pPr marL="401638" indent="0">
              <a:buNone/>
            </a:pPr>
            <a:endParaRPr lang="ca-ES" sz="2400" dirty="0" smtClean="0">
              <a:latin typeface="Candara" panose="020E0502030303020204" pitchFamily="34" charset="0"/>
            </a:endParaRPr>
          </a:p>
          <a:p>
            <a:pPr>
              <a:buFont typeface="Wingdings" panose="05000000000000000000" pitchFamily="2" charset="2"/>
              <a:buChar char="ü"/>
            </a:pPr>
            <a:r>
              <a:rPr lang="ca-ES" dirty="0" smtClean="0">
                <a:latin typeface="Candara" panose="020E0502030303020204" pitchFamily="34" charset="0"/>
              </a:rPr>
              <a:t>DISCREPANCIA: Jurisprudència Audiències Provincials.</a:t>
            </a:r>
          </a:p>
          <a:p>
            <a:pPr marL="630238" algn="just"/>
            <a:r>
              <a:rPr lang="ca-ES" u="sng" dirty="0" smtClean="0">
                <a:latin typeface="Candara" panose="020E0502030303020204" pitchFamily="34" charset="0"/>
              </a:rPr>
              <a:t>SAP BCN, Sec. 6ª, 323/2020, 15 juliol:</a:t>
            </a:r>
            <a:r>
              <a:rPr lang="ca-ES" dirty="0" smtClean="0">
                <a:latin typeface="Candara" panose="020E0502030303020204" pitchFamily="34" charset="0"/>
              </a:rPr>
              <a:t> “</a:t>
            </a:r>
            <a:r>
              <a:rPr lang="es-ES" i="1" dirty="0" smtClean="0">
                <a:latin typeface="Candara" panose="020E0502030303020204" pitchFamily="34" charset="0"/>
              </a:rPr>
              <a:t>no habiéndose procedido nunca con anterioridad </a:t>
            </a:r>
            <a:r>
              <a:rPr lang="es-ES" dirty="0" smtClean="0">
                <a:latin typeface="Candara" panose="020E0502030303020204" pitchFamily="34" charset="0"/>
              </a:rPr>
              <a:t>[...]</a:t>
            </a:r>
            <a:r>
              <a:rPr lang="es-ES" i="1" dirty="0" smtClean="0">
                <a:latin typeface="Candara" panose="020E0502030303020204" pitchFamily="34" charset="0"/>
              </a:rPr>
              <a:t> a efectuar un requerimiento a los ocupantes para abandonar el inmueble</a:t>
            </a:r>
            <a:r>
              <a:rPr lang="ca-ES" i="1" dirty="0" smtClean="0">
                <a:latin typeface="Candara" panose="020E0502030303020204" pitchFamily="34" charset="0"/>
              </a:rPr>
              <a:t>”.</a:t>
            </a:r>
          </a:p>
          <a:p>
            <a:pPr marL="630238" algn="just"/>
            <a:r>
              <a:rPr lang="ca-ES" u="sng" dirty="0" smtClean="0">
                <a:latin typeface="Candara" panose="020E0502030303020204" pitchFamily="34" charset="0"/>
              </a:rPr>
              <a:t>SAP BCN, Sec. 22ª, 360/2020, 2 juliol:</a:t>
            </a:r>
            <a:r>
              <a:rPr lang="ca-ES" dirty="0" smtClean="0">
                <a:latin typeface="Candara" panose="020E0502030303020204" pitchFamily="34" charset="0"/>
              </a:rPr>
              <a:t> “</a:t>
            </a:r>
            <a:r>
              <a:rPr lang="es-ES" i="1" dirty="0" smtClean="0">
                <a:latin typeface="Candara" panose="020E0502030303020204" pitchFamily="34" charset="0"/>
              </a:rPr>
              <a:t>sin que el tipo penal exija requerimiento previo alguno al ocupante de la vivienda”.</a:t>
            </a:r>
            <a:endParaRPr lang="es-ES" dirty="0" smtClean="0">
              <a:latin typeface="Candara" panose="020E0502030303020204" pitchFamily="34" charset="0"/>
            </a:endParaRPr>
          </a:p>
          <a:p>
            <a:pPr marL="0" indent="0">
              <a:buNone/>
            </a:pPr>
            <a:endParaRPr lang="es-ES" dirty="0">
              <a:latin typeface="Candara" panose="020E0502030303020204" pitchFamily="34" charset="0"/>
            </a:endParaRPr>
          </a:p>
          <a:p>
            <a:pPr marL="0" indent="0">
              <a:buNone/>
            </a:pPr>
            <a:endParaRPr lang="es-ES" dirty="0">
              <a:latin typeface="Candara" panose="020E0502030303020204" pitchFamily="34" charset="0"/>
            </a:endParaRPr>
          </a:p>
        </p:txBody>
      </p:sp>
    </p:spTree>
    <p:extLst>
      <p:ext uri="{BB962C8B-B14F-4D97-AF65-F5344CB8AC3E}">
        <p14:creationId xmlns:p14="http://schemas.microsoft.com/office/powerpoint/2010/main" val="406777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latin typeface="Candara" panose="020E0502030303020204" pitchFamily="34" charset="0"/>
              </a:rPr>
              <a:t>CASUÍSTICA JURISPRUDENCIAL</a:t>
            </a:r>
            <a:endParaRPr lang="ca-ES" dirty="0"/>
          </a:p>
        </p:txBody>
      </p:sp>
      <p:sp>
        <p:nvSpPr>
          <p:cNvPr id="3" name="Marcador de contenido 2"/>
          <p:cNvSpPr>
            <a:spLocks noGrp="1"/>
          </p:cNvSpPr>
          <p:nvPr>
            <p:ph idx="1"/>
          </p:nvPr>
        </p:nvSpPr>
        <p:spPr/>
        <p:txBody>
          <a:bodyPr>
            <a:normAutofit/>
          </a:bodyPr>
          <a:lstStyle/>
          <a:p>
            <a:pPr>
              <a:buFont typeface="Wingdings" panose="05000000000000000000" pitchFamily="2" charset="2"/>
              <a:buChar char="ü"/>
            </a:pPr>
            <a:r>
              <a:rPr lang="es-ES" dirty="0">
                <a:latin typeface="Candara" panose="020E0502030303020204" pitchFamily="34" charset="0"/>
              </a:rPr>
              <a:t>VOLUNTAT </a:t>
            </a:r>
            <a:r>
              <a:rPr lang="ca-ES" dirty="0" smtClean="0">
                <a:latin typeface="Candara" panose="020E0502030303020204" pitchFamily="34" charset="0"/>
              </a:rPr>
              <a:t>CONTRÀRIA</a:t>
            </a:r>
            <a:r>
              <a:rPr lang="es-ES" dirty="0" smtClean="0">
                <a:latin typeface="Candara" panose="020E0502030303020204" pitchFamily="34" charset="0"/>
              </a:rPr>
              <a:t> </a:t>
            </a:r>
            <a:r>
              <a:rPr lang="es-ES" dirty="0">
                <a:latin typeface="Candara" panose="020E0502030303020204" pitchFamily="34" charset="0"/>
              </a:rPr>
              <a:t>DEL </a:t>
            </a:r>
            <a:r>
              <a:rPr lang="es-ES" dirty="0" smtClean="0">
                <a:latin typeface="Candara" panose="020E0502030303020204" pitchFamily="34" charset="0"/>
              </a:rPr>
              <a:t>PROPIETARI. MANIFESTACIONS.</a:t>
            </a:r>
          </a:p>
          <a:p>
            <a:pPr marL="0" indent="0">
              <a:buNone/>
            </a:pPr>
            <a:endParaRPr lang="es-ES" dirty="0" smtClean="0">
              <a:latin typeface="Candara" panose="020E0502030303020204" pitchFamily="34" charset="0"/>
            </a:endParaRPr>
          </a:p>
          <a:p>
            <a:pPr algn="just">
              <a:buFontTx/>
              <a:buChar char="-"/>
            </a:pPr>
            <a:r>
              <a:rPr lang="ca-ES" dirty="0" smtClean="0">
                <a:latin typeface="Candara" panose="020E0502030303020204" pitchFamily="34" charset="0"/>
              </a:rPr>
              <a:t>Mesures de seguretat (alarma): AAP Girona, Sec. 3ª, 383/2019, 11 de juny.</a:t>
            </a:r>
          </a:p>
          <a:p>
            <a:pPr algn="just">
              <a:buFontTx/>
              <a:buChar char="-"/>
            </a:pPr>
            <a:r>
              <a:rPr lang="ca-ES" dirty="0" smtClean="0">
                <a:latin typeface="Candara" panose="020E0502030303020204" pitchFamily="34" charset="0"/>
              </a:rPr>
              <a:t>Interposició denuncia: AAP Barcelona, Sec. 9ª, 688/2019, 23 de desembre.</a:t>
            </a:r>
          </a:p>
          <a:p>
            <a:pPr algn="just">
              <a:buFontTx/>
              <a:buChar char="-"/>
            </a:pPr>
            <a:r>
              <a:rPr lang="ca-ES" dirty="0" smtClean="0">
                <a:latin typeface="Candara" panose="020E0502030303020204" pitchFamily="34" charset="0"/>
              </a:rPr>
              <a:t>Immoble tancat: AAP Illes Balears, 425/2019, 14 de juny.</a:t>
            </a:r>
          </a:p>
          <a:p>
            <a:pPr marL="0" indent="0">
              <a:buNone/>
            </a:pPr>
            <a:endParaRPr lang="ca-ES" dirty="0"/>
          </a:p>
        </p:txBody>
      </p:sp>
    </p:spTree>
    <p:extLst>
      <p:ext uri="{BB962C8B-B14F-4D97-AF65-F5344CB8AC3E}">
        <p14:creationId xmlns:p14="http://schemas.microsoft.com/office/powerpoint/2010/main" val="1112679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latin typeface="Candara" panose="020E0502030303020204" pitchFamily="34" charset="0"/>
              </a:rPr>
              <a:t>CASUÍSTICA JURISPRUDENCIAL</a:t>
            </a:r>
            <a:endParaRPr lang="ca-ES" dirty="0"/>
          </a:p>
        </p:txBody>
      </p:sp>
      <p:sp>
        <p:nvSpPr>
          <p:cNvPr id="3" name="Marcador de contenido 2"/>
          <p:cNvSpPr>
            <a:spLocks noGrp="1"/>
          </p:cNvSpPr>
          <p:nvPr>
            <p:ph idx="1"/>
          </p:nvPr>
        </p:nvSpPr>
        <p:spPr/>
        <p:txBody>
          <a:bodyPr>
            <a:normAutofit fontScale="85000" lnSpcReduction="10000"/>
          </a:bodyPr>
          <a:lstStyle/>
          <a:p>
            <a:pPr algn="just">
              <a:buFont typeface="Wingdings" panose="05000000000000000000" pitchFamily="2" charset="2"/>
              <a:buChar char="ü"/>
            </a:pPr>
            <a:r>
              <a:rPr lang="ca-ES" dirty="0" smtClean="0">
                <a:latin typeface="Candara" panose="020E0502030303020204" pitchFamily="34" charset="0"/>
              </a:rPr>
              <a:t>MESURA CAUTELAR DE DESALLOTJAMENT. FONAMENTS</a:t>
            </a:r>
          </a:p>
          <a:p>
            <a:pPr marL="0" indent="0" algn="just">
              <a:buNone/>
            </a:pPr>
            <a:endParaRPr lang="ca-ES" dirty="0" smtClean="0">
              <a:latin typeface="Candara" panose="020E0502030303020204" pitchFamily="34" charset="0"/>
            </a:endParaRPr>
          </a:p>
          <a:p>
            <a:pPr lvl="1" algn="just"/>
            <a:r>
              <a:rPr lang="ca-ES" dirty="0" smtClean="0">
                <a:latin typeface="Candara" panose="020E0502030303020204" pitchFamily="34" charset="0"/>
              </a:rPr>
              <a:t>Article 13 </a:t>
            </a:r>
            <a:r>
              <a:rPr lang="ca-ES" dirty="0" err="1" smtClean="0">
                <a:latin typeface="Candara" panose="020E0502030303020204" pitchFamily="34" charset="0"/>
              </a:rPr>
              <a:t>LECrim</a:t>
            </a:r>
            <a:r>
              <a:rPr lang="ca-ES" dirty="0" smtClean="0">
                <a:latin typeface="Candara" panose="020E0502030303020204" pitchFamily="34" charset="0"/>
              </a:rPr>
              <a:t>.</a:t>
            </a:r>
          </a:p>
          <a:p>
            <a:pPr lvl="1" algn="just"/>
            <a:r>
              <a:rPr lang="ca-ES" dirty="0" smtClean="0">
                <a:latin typeface="Candara" panose="020E0502030303020204" pitchFamily="34" charset="0"/>
              </a:rPr>
              <a:t>Delicte de consumació permanent </a:t>
            </a:r>
            <a:r>
              <a:rPr lang="ca-ES" dirty="0" smtClean="0">
                <a:latin typeface="Candara" panose="020E0502030303020204" pitchFamily="34" charset="0"/>
                <a:sym typeface="Wingdings" panose="05000000000000000000" pitchFamily="2" charset="2"/>
              </a:rPr>
              <a:t> AAP MADRID, Sec. 30ª, 282/2011, 5 de maig; AAP BCN, Sec. 8ª, 21 juliol de 2021  “</a:t>
            </a:r>
            <a:r>
              <a:rPr lang="es-ES" i="1" dirty="0">
                <a:latin typeface="Candara" panose="020E0502030303020204" pitchFamily="34" charset="0"/>
              </a:rPr>
              <a:t>No parece ortodoxo ni plausible que el hecho punible denunciado, de ser constatado, continúe desplegando efectos hasta el pronunciamiento de la sentencia, y perpetuar con ello la actuación presuntamente </a:t>
            </a:r>
            <a:r>
              <a:rPr lang="es-ES" i="1" dirty="0" smtClean="0">
                <a:latin typeface="Candara" panose="020E0502030303020204" pitchFamily="34" charset="0"/>
              </a:rPr>
              <a:t>delictiva”.</a:t>
            </a:r>
            <a:endParaRPr lang="es-ES" i="1" dirty="0">
              <a:latin typeface="Candara" panose="020E0502030303020204" pitchFamily="34" charset="0"/>
            </a:endParaRPr>
          </a:p>
          <a:p>
            <a:pPr lvl="1"/>
            <a:endParaRPr lang="ca-ES" dirty="0" smtClean="0">
              <a:latin typeface="Candara" panose="020E0502030303020204" pitchFamily="34" charset="0"/>
            </a:endParaRPr>
          </a:p>
          <a:p>
            <a:pPr>
              <a:buFont typeface="Wingdings" panose="05000000000000000000" pitchFamily="2" charset="2"/>
              <a:buChar char="ü"/>
            </a:pPr>
            <a:r>
              <a:rPr lang="ca-ES" dirty="0" smtClean="0">
                <a:latin typeface="Candara" panose="020E0502030303020204" pitchFamily="34" charset="0"/>
              </a:rPr>
              <a:t>Instrucció FGE 1/2020, 15 de setembre. Falta de coneixement immediat de la causa per part del Ministeri Fiscal. </a:t>
            </a:r>
            <a:endParaRPr lang="ca-ES" dirty="0">
              <a:latin typeface="Candara" panose="020E0502030303020204" pitchFamily="34" charset="0"/>
            </a:endParaRPr>
          </a:p>
          <a:p>
            <a:pPr marL="0" indent="0">
              <a:buNone/>
            </a:pPr>
            <a:r>
              <a:rPr lang="es-ES" dirty="0" smtClean="0">
                <a:latin typeface="Candara" panose="020E0502030303020204" pitchFamily="34" charset="0"/>
              </a:rPr>
              <a:t> </a:t>
            </a:r>
            <a:endParaRPr lang="es-ES" dirty="0">
              <a:latin typeface="Candara" panose="020E0502030303020204" pitchFamily="34" charset="0"/>
            </a:endParaRPr>
          </a:p>
          <a:p>
            <a:pPr>
              <a:buFont typeface="Wingdings" panose="05000000000000000000" pitchFamily="2" charset="2"/>
              <a:buChar char="ü"/>
            </a:pPr>
            <a:r>
              <a:rPr lang="ca-ES" dirty="0" smtClean="0">
                <a:latin typeface="Candara" panose="020E0502030303020204" pitchFamily="34" charset="0"/>
              </a:rPr>
              <a:t>Països Baixos, França, Alemanya, Itàlia, Regne Unit </a:t>
            </a:r>
            <a:r>
              <a:rPr lang="ca-ES" dirty="0" smtClean="0">
                <a:latin typeface="Candara" panose="020E0502030303020204" pitchFamily="34" charset="0"/>
                <a:sym typeface="Wingdings" panose="05000000000000000000" pitchFamily="2" charset="2"/>
              </a:rPr>
              <a:t> procediments més àgils: denúncia, exhibició titulo propietat i manca de titulo de l’ocupant.</a:t>
            </a:r>
            <a:endParaRPr lang="ca-ES" dirty="0" smtClean="0">
              <a:latin typeface="Candara" panose="020E0502030303020204" pitchFamily="34" charset="0"/>
            </a:endParaRPr>
          </a:p>
          <a:p>
            <a:endParaRPr lang="ca-ES" dirty="0"/>
          </a:p>
        </p:txBody>
      </p:sp>
    </p:spTree>
    <p:extLst>
      <p:ext uri="{BB962C8B-B14F-4D97-AF65-F5344CB8AC3E}">
        <p14:creationId xmlns:p14="http://schemas.microsoft.com/office/powerpoint/2010/main" val="124989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CASUÍSTICA JURISPRUDENCIAL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a:bodyPr>
          <a:lstStyle/>
          <a:p>
            <a:pPr marL="0" indent="0" algn="just">
              <a:buNone/>
            </a:pPr>
            <a:r>
              <a:rPr lang="ca-ES" b="1" u="sng" dirty="0" smtClean="0">
                <a:latin typeface="Candara" panose="020E0502030303020204" pitchFamily="34" charset="0"/>
              </a:rPr>
              <a:t>Sentència TEDH de 13 de desembre de 2018 (Assumpte Casa di Cura Valle Fiorita SRL contra Itàlia)</a:t>
            </a:r>
            <a:r>
              <a:rPr lang="ca-ES" dirty="0" smtClean="0">
                <a:latin typeface="Candara" panose="020E0502030303020204" pitchFamily="34" charset="0"/>
              </a:rPr>
              <a:t>.</a:t>
            </a:r>
          </a:p>
          <a:p>
            <a:pPr marL="0" indent="0" algn="just">
              <a:buNone/>
            </a:pPr>
            <a:r>
              <a:rPr lang="ca-ES" dirty="0" smtClean="0">
                <a:latin typeface="Candara" panose="020E0502030303020204" pitchFamily="34" charset="0"/>
              </a:rPr>
              <a:t>La demora perllongada de les autoritats públiques en l'execució del desallotjament dels ocupants il·legals d'un immoble, fins i tot quan atenent la necessitat de planificar i garantir l'assistència social a les persones en situació de vulnerabilitat, vulnera el dret del posseïdor legítim a un procés equitatiu de l'article 6.1 Conveni Europeu de Drets Humans, així com, si escau, el dret de propietat proclamat a l'article 1 del Protocol núm. 1 del mateix Conveni. </a:t>
            </a:r>
          </a:p>
          <a:p>
            <a:pPr marL="0" indent="0" algn="just">
              <a:buNone/>
            </a:pPr>
            <a:endParaRPr lang="ca-ES" dirty="0">
              <a:latin typeface="Candara" panose="020E0502030303020204" pitchFamily="34" charset="0"/>
            </a:endParaRPr>
          </a:p>
        </p:txBody>
      </p:sp>
    </p:spTree>
    <p:extLst>
      <p:ext uri="{BB962C8B-B14F-4D97-AF65-F5344CB8AC3E}">
        <p14:creationId xmlns:p14="http://schemas.microsoft.com/office/powerpoint/2010/main" val="2181446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fontScale="92500" lnSpcReduction="10000"/>
          </a:bodyPr>
          <a:lstStyle/>
          <a:p>
            <a:pPr algn="just">
              <a:buFont typeface="Wingdings" panose="05000000000000000000" pitchFamily="2" charset="2"/>
              <a:buChar char="ü"/>
            </a:pPr>
            <a:r>
              <a:rPr lang="ca-ES" dirty="0" smtClean="0">
                <a:latin typeface="Candara" panose="020E0502030303020204" pitchFamily="34" charset="0"/>
              </a:rPr>
              <a:t>Posicionament ideològic: etiquetes ideològiques i origen, aspectes aliens al delicte.</a:t>
            </a:r>
          </a:p>
          <a:p>
            <a:pPr marL="0" indent="0" algn="just">
              <a:buNone/>
            </a:pPr>
            <a:endParaRPr lang="ca-ES" dirty="0" smtClean="0">
              <a:latin typeface="Candara" panose="020E0502030303020204" pitchFamily="34" charset="0"/>
            </a:endParaRPr>
          </a:p>
          <a:p>
            <a:pPr algn="just">
              <a:buFont typeface="Wingdings" panose="05000000000000000000" pitchFamily="2" charset="2"/>
              <a:buChar char="ü"/>
            </a:pPr>
            <a:r>
              <a:rPr lang="ca-ES" dirty="0" smtClean="0">
                <a:latin typeface="Candara" panose="020E0502030303020204" pitchFamily="34" charset="0"/>
              </a:rPr>
              <a:t>Confusió prevalença del dret a gaudir de un habitatge digna (art. 47 CE) , com a interès públic i social vs. dret a la propietat privada (art. 33).</a:t>
            </a:r>
          </a:p>
          <a:p>
            <a:pPr marL="0" indent="0" algn="just">
              <a:buNone/>
            </a:pPr>
            <a:endParaRPr lang="ca-ES" dirty="0" smtClean="0">
              <a:latin typeface="Candara" panose="020E0502030303020204" pitchFamily="34" charset="0"/>
            </a:endParaRPr>
          </a:p>
          <a:p>
            <a:pPr algn="just">
              <a:buFont typeface="Wingdings" panose="05000000000000000000" pitchFamily="2" charset="2"/>
              <a:buChar char="ü"/>
            </a:pPr>
            <a:r>
              <a:rPr lang="ca-ES" dirty="0" smtClean="0">
                <a:latin typeface="Candara" panose="020E0502030303020204" pitchFamily="34" charset="0"/>
              </a:rPr>
              <a:t>Sentència del Ple del Tribunal Constitucional número 32/2019, de 28 de febrer.  El dret a l'habitatge digne de l'article 47 de la Constitució “no es garanteix un dret fonamental sinó que enuncia un principi rector de la política social i econòmica, una directriu constitucional adreçada als poders públics”.</a:t>
            </a:r>
          </a:p>
          <a:p>
            <a:pPr marL="0" indent="0" algn="just">
              <a:buNone/>
            </a:pPr>
            <a:endParaRPr lang="es-ES" dirty="0" smtClean="0">
              <a:latin typeface="Candara" panose="020E0502030303020204" pitchFamily="34" charset="0"/>
            </a:endParaRPr>
          </a:p>
          <a:p>
            <a:pPr>
              <a:buFont typeface="Wingdings" panose="05000000000000000000" pitchFamily="2" charset="2"/>
              <a:buChar char="ü"/>
            </a:pPr>
            <a:endParaRPr lang="es-ES" dirty="0"/>
          </a:p>
        </p:txBody>
      </p:sp>
    </p:spTree>
    <p:extLst>
      <p:ext uri="{BB962C8B-B14F-4D97-AF65-F5344CB8AC3E}">
        <p14:creationId xmlns:p14="http://schemas.microsoft.com/office/powerpoint/2010/main" val="3492321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fontScale="47500" lnSpcReduction="20000"/>
          </a:bodyPr>
          <a:lstStyle/>
          <a:p>
            <a:pPr marL="0" indent="0" algn="just">
              <a:buNone/>
            </a:pPr>
            <a:endParaRPr lang="ca-ES" dirty="0">
              <a:latin typeface="Candara" panose="020E0502030303020204" pitchFamily="34" charset="0"/>
            </a:endParaRPr>
          </a:p>
          <a:p>
            <a:pPr algn="just">
              <a:buFont typeface="Wingdings" panose="05000000000000000000" pitchFamily="2" charset="2"/>
              <a:buChar char="ü"/>
            </a:pPr>
            <a:r>
              <a:rPr lang="ca-ES" sz="5100" dirty="0" smtClean="0">
                <a:latin typeface="Candara" panose="020E0502030303020204" pitchFamily="34" charset="0"/>
              </a:rPr>
              <a:t>Resposta ordre civil i no penal:</a:t>
            </a:r>
          </a:p>
          <a:p>
            <a:pPr algn="just"/>
            <a:r>
              <a:rPr lang="ca-ES" sz="5100" dirty="0" smtClean="0">
                <a:latin typeface="Candara" panose="020E0502030303020204" pitchFamily="34" charset="0"/>
              </a:rPr>
              <a:t>Caràcter fragmentari i ultima ràtio del Dret Penal.</a:t>
            </a:r>
          </a:p>
          <a:p>
            <a:pPr algn="just"/>
            <a:r>
              <a:rPr lang="ca-ES" sz="5100" dirty="0" smtClean="0">
                <a:latin typeface="Candara" panose="020E0502030303020204" pitchFamily="34" charset="0"/>
              </a:rPr>
              <a:t>Principis de necessitat i proporcionalitat de la pena.</a:t>
            </a:r>
          </a:p>
          <a:p>
            <a:pPr algn="just">
              <a:buFont typeface="Wingdings" panose="05000000000000000000" pitchFamily="2" charset="2"/>
              <a:buChar char="ü"/>
            </a:pPr>
            <a:endParaRPr lang="ca-ES" sz="5100" dirty="0" smtClean="0">
              <a:latin typeface="Candara" panose="020E0502030303020204" pitchFamily="34" charset="0"/>
            </a:endParaRPr>
          </a:p>
          <a:p>
            <a:pPr algn="just">
              <a:buFont typeface="Wingdings" panose="05000000000000000000" pitchFamily="2" charset="2"/>
              <a:buChar char="ü"/>
            </a:pPr>
            <a:r>
              <a:rPr lang="ca-ES" sz="5100" dirty="0" smtClean="0">
                <a:latin typeface="Candara" panose="020E0502030303020204" pitchFamily="34" charset="0"/>
              </a:rPr>
              <a:t>Escassa sensibilitat generalitzada dels òrgans judicials, de la Fiscalia i dels cossos policials.</a:t>
            </a:r>
          </a:p>
          <a:p>
            <a:pPr marL="0" indent="0" algn="just">
              <a:buNone/>
            </a:pPr>
            <a:endParaRPr lang="ca-ES" sz="5100" dirty="0" smtClean="0">
              <a:latin typeface="Candara" panose="020E0502030303020204" pitchFamily="34" charset="0"/>
            </a:endParaRPr>
          </a:p>
          <a:p>
            <a:pPr algn="just">
              <a:buFont typeface="Wingdings" panose="05000000000000000000" pitchFamily="2" charset="2"/>
              <a:buChar char="ü"/>
            </a:pPr>
            <a:r>
              <a:rPr lang="ca-ES" sz="5100" dirty="0" smtClean="0">
                <a:latin typeface="Candara" panose="020E0502030303020204" pitchFamily="34" charset="0"/>
              </a:rPr>
              <a:t>Majoritàriament: Resposta lenta i manca de tutela aprofitada pels autors.</a:t>
            </a:r>
          </a:p>
          <a:p>
            <a:pPr algn="just">
              <a:buFont typeface="Wingdings" panose="05000000000000000000" pitchFamily="2" charset="2"/>
              <a:buChar char="ü"/>
            </a:pPr>
            <a:endParaRPr lang="ca-ES" sz="5100" dirty="0">
              <a:latin typeface="Candara" panose="020E0502030303020204" pitchFamily="34" charset="0"/>
            </a:endParaRPr>
          </a:p>
          <a:p>
            <a:pPr algn="just">
              <a:buFont typeface="Wingdings" panose="05000000000000000000" pitchFamily="2" charset="2"/>
              <a:buChar char="ü"/>
            </a:pPr>
            <a:r>
              <a:rPr lang="ca-ES" sz="5100" dirty="0" smtClean="0">
                <a:latin typeface="Candara" panose="020E0502030303020204" pitchFamily="34" charset="0"/>
              </a:rPr>
              <a:t>Afavoriment de les conductes d´ocupació. La víctima es veu coaccionada o compel·lida a pagar. </a:t>
            </a:r>
          </a:p>
          <a:p>
            <a:pPr marL="0" indent="0" algn="just">
              <a:buNone/>
            </a:pPr>
            <a:endParaRPr lang="ca-ES" dirty="0" smtClean="0">
              <a:latin typeface="Candara" panose="020E0502030303020204" pitchFamily="34" charset="0"/>
            </a:endParaRPr>
          </a:p>
          <a:p>
            <a:pPr marL="0" indent="0" algn="just">
              <a:buNone/>
            </a:pPr>
            <a:endParaRPr lang="es-ES" dirty="0" smtClean="0">
              <a:latin typeface="Candara" panose="020E0502030303020204" pitchFamily="34" charset="0"/>
            </a:endParaRPr>
          </a:p>
          <a:p>
            <a:pPr algn="just">
              <a:buFont typeface="Wingdings" panose="05000000000000000000" pitchFamily="2" charset="2"/>
              <a:buChar char="ü"/>
            </a:pPr>
            <a:endParaRPr lang="es-ES" dirty="0">
              <a:latin typeface="Candara" panose="020E0502030303020204" pitchFamily="34" charset="0"/>
            </a:endParaRPr>
          </a:p>
          <a:p>
            <a:pPr algn="just">
              <a:buFont typeface="Wingdings" panose="05000000000000000000" pitchFamily="2" charset="2"/>
              <a:buChar char="ü"/>
            </a:pPr>
            <a:endParaRPr lang="es-ES" dirty="0" smtClean="0">
              <a:latin typeface="Candara" panose="020E0502030303020204" pitchFamily="34" charset="0"/>
            </a:endParaRPr>
          </a:p>
          <a:p>
            <a:pPr>
              <a:buFont typeface="Wingdings" panose="05000000000000000000" pitchFamily="2" charset="2"/>
              <a:buChar char="ü"/>
            </a:pPr>
            <a:endParaRPr lang="es-ES" dirty="0"/>
          </a:p>
        </p:txBody>
      </p:sp>
    </p:spTree>
    <p:extLst>
      <p:ext uri="{BB962C8B-B14F-4D97-AF65-F5344CB8AC3E}">
        <p14:creationId xmlns:p14="http://schemas.microsoft.com/office/powerpoint/2010/main" val="2140951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latin typeface="Candara" panose="020E0502030303020204" pitchFamily="34" charset="0"/>
              </a:rPr>
              <a:t>PROBLEMES DE L´OCUPACIÓ DELINQÜENCIAL</a:t>
            </a:r>
            <a:endParaRPr lang="ca-ES" dirty="0"/>
          </a:p>
        </p:txBody>
      </p:sp>
      <p:sp>
        <p:nvSpPr>
          <p:cNvPr id="3" name="Marcador de contenido 2"/>
          <p:cNvSpPr>
            <a:spLocks noGrp="1"/>
          </p:cNvSpPr>
          <p:nvPr>
            <p:ph idx="1"/>
          </p:nvPr>
        </p:nvSpPr>
        <p:spPr/>
        <p:txBody>
          <a:bodyPr>
            <a:normAutofit fontScale="92500" lnSpcReduction="20000"/>
          </a:bodyPr>
          <a:lstStyle/>
          <a:p>
            <a:pPr>
              <a:buFont typeface="Wingdings" panose="05000000000000000000" pitchFamily="2" charset="2"/>
              <a:buChar char="ü"/>
            </a:pPr>
            <a:r>
              <a:rPr lang="ca-ES" dirty="0" smtClean="0">
                <a:latin typeface="Candara" panose="020E0502030303020204" pitchFamily="34" charset="0"/>
              </a:rPr>
              <a:t>L’OCUPACIÓ D’IMMOBLES EN DADES. UN FENÒMEN EN ALÇA</a:t>
            </a:r>
          </a:p>
          <a:p>
            <a:pPr marL="0" indent="0">
              <a:buNone/>
            </a:pPr>
            <a:endParaRPr lang="ca-ES" dirty="0" smtClean="0">
              <a:latin typeface="Candara" panose="020E0502030303020204" pitchFamily="34" charset="0"/>
            </a:endParaRPr>
          </a:p>
          <a:p>
            <a:pPr marL="534988" algn="just"/>
            <a:r>
              <a:rPr lang="ca-ES" dirty="0" smtClean="0">
                <a:latin typeface="Candara" panose="020E0502030303020204" pitchFamily="34" charset="0"/>
              </a:rPr>
              <a:t>Procediments penals incoats per usurpació </a:t>
            </a:r>
            <a:r>
              <a:rPr lang="ca-ES" dirty="0">
                <a:latin typeface="Candara" panose="020E0502030303020204" pitchFamily="34" charset="0"/>
              </a:rPr>
              <a:t>de bens immobles</a:t>
            </a:r>
            <a:r>
              <a:rPr lang="ca-ES" dirty="0" smtClean="0">
                <a:latin typeface="Candara" panose="020E0502030303020204" pitchFamily="34" charset="0"/>
              </a:rPr>
              <a:t> (Memòria </a:t>
            </a:r>
            <a:r>
              <a:rPr lang="ca-ES" dirty="0">
                <a:latin typeface="Candara" panose="020E0502030303020204" pitchFamily="34" charset="0"/>
              </a:rPr>
              <a:t>Fiscalia General de l’Estat 2017</a:t>
            </a:r>
            <a:r>
              <a:rPr lang="ca-ES" dirty="0" smtClean="0">
                <a:latin typeface="Candara" panose="020E0502030303020204" pitchFamily="34" charset="0"/>
              </a:rPr>
              <a:t>).</a:t>
            </a:r>
          </a:p>
          <a:p>
            <a:endParaRPr lang="ca-ES" dirty="0" smtClean="0">
              <a:latin typeface="Candara" panose="020E0502030303020204" pitchFamily="34" charset="0"/>
            </a:endParaRPr>
          </a:p>
          <a:p>
            <a:pPr marL="1096963" lvl="1" indent="-342900">
              <a:buFontTx/>
              <a:buChar char="-"/>
            </a:pPr>
            <a:r>
              <a:rPr lang="ca-ES" dirty="0" smtClean="0">
                <a:latin typeface="Candara" panose="020E0502030303020204" pitchFamily="34" charset="0"/>
              </a:rPr>
              <a:t>Any 2015 </a:t>
            </a:r>
            <a:r>
              <a:rPr lang="ca-ES" dirty="0" smtClean="0">
                <a:latin typeface="Candara" panose="020E0502030303020204" pitchFamily="34" charset="0"/>
                <a:sym typeface="Wingdings" panose="05000000000000000000" pitchFamily="2" charset="2"/>
              </a:rPr>
              <a:t> </a:t>
            </a:r>
            <a:r>
              <a:rPr lang="ca-ES" dirty="0" smtClean="0">
                <a:latin typeface="Candara" panose="020E0502030303020204" pitchFamily="34" charset="0"/>
              </a:rPr>
              <a:t>22.917 procediments </a:t>
            </a:r>
          </a:p>
          <a:p>
            <a:pPr marL="1096963" lvl="1" indent="-342900">
              <a:buFontTx/>
              <a:buChar char="-"/>
            </a:pPr>
            <a:r>
              <a:rPr lang="ca-ES" dirty="0" smtClean="0">
                <a:latin typeface="Candara" panose="020E0502030303020204" pitchFamily="34" charset="0"/>
              </a:rPr>
              <a:t>Any 2005 </a:t>
            </a:r>
            <a:r>
              <a:rPr lang="ca-ES" dirty="0" smtClean="0">
                <a:latin typeface="Candara" panose="020E0502030303020204" pitchFamily="34" charset="0"/>
                <a:sym typeface="Wingdings" panose="05000000000000000000" pitchFamily="2" charset="2"/>
              </a:rPr>
              <a:t></a:t>
            </a:r>
            <a:r>
              <a:rPr lang="ca-ES" dirty="0" smtClean="0">
                <a:latin typeface="Candara" panose="020E0502030303020204" pitchFamily="34" charset="0"/>
              </a:rPr>
              <a:t> 5.981 procediments </a:t>
            </a:r>
          </a:p>
          <a:p>
            <a:pPr marL="457200" lvl="1" indent="0">
              <a:buNone/>
            </a:pPr>
            <a:endParaRPr lang="ca-ES" dirty="0" smtClean="0">
              <a:latin typeface="Candara" panose="020E0502030303020204" pitchFamily="34" charset="0"/>
            </a:endParaRPr>
          </a:p>
          <a:p>
            <a:pPr marL="534988" algn="just"/>
            <a:r>
              <a:rPr lang="ca-ES" dirty="0">
                <a:latin typeface="Candara" panose="020E0502030303020204" pitchFamily="34" charset="0"/>
              </a:rPr>
              <a:t> </a:t>
            </a:r>
            <a:r>
              <a:rPr lang="ca-ES" dirty="0" smtClean="0">
                <a:latin typeface="Candara" panose="020E0502030303020204" pitchFamily="34" charset="0"/>
              </a:rPr>
              <a:t>Condemnes per usurpació de bens immobles (Memòria </a:t>
            </a:r>
            <a:r>
              <a:rPr lang="ca-ES" dirty="0">
                <a:latin typeface="Candara" panose="020E0502030303020204" pitchFamily="34" charset="0"/>
              </a:rPr>
              <a:t>Fiscalia General de l’Estat </a:t>
            </a:r>
            <a:r>
              <a:rPr lang="ca-ES" dirty="0" smtClean="0">
                <a:latin typeface="Candara" panose="020E0502030303020204" pitchFamily="34" charset="0"/>
              </a:rPr>
              <a:t>2010).</a:t>
            </a:r>
          </a:p>
          <a:p>
            <a:pPr marL="1001713" lvl="3" indent="-285750">
              <a:buFontTx/>
              <a:buChar char="-"/>
            </a:pPr>
            <a:endParaRPr lang="ca-ES" sz="2400" dirty="0">
              <a:latin typeface="Candara" panose="020E0502030303020204" pitchFamily="34" charset="0"/>
            </a:endParaRPr>
          </a:p>
          <a:p>
            <a:pPr marL="1001713" lvl="3" indent="-285750">
              <a:buFontTx/>
              <a:buChar char="-"/>
            </a:pPr>
            <a:r>
              <a:rPr lang="ca-ES" sz="2400" dirty="0">
                <a:latin typeface="Candara" panose="020E0502030303020204" pitchFamily="34" charset="0"/>
              </a:rPr>
              <a:t>Any 2008 </a:t>
            </a:r>
            <a:r>
              <a:rPr lang="ca-ES" sz="2400" dirty="0">
                <a:latin typeface="Candara" panose="020E0502030303020204" pitchFamily="34" charset="0"/>
                <a:sym typeface="Wingdings" panose="05000000000000000000" pitchFamily="2" charset="2"/>
              </a:rPr>
              <a:t> 488 condemnes</a:t>
            </a:r>
          </a:p>
          <a:p>
            <a:pPr marL="1001713" lvl="3" indent="-285750">
              <a:buFontTx/>
              <a:buChar char="-"/>
            </a:pPr>
            <a:r>
              <a:rPr lang="ca-ES" sz="2400" dirty="0">
                <a:latin typeface="Candara" panose="020E0502030303020204" pitchFamily="34" charset="0"/>
                <a:sym typeface="Wingdings" panose="05000000000000000000" pitchFamily="2" charset="2"/>
              </a:rPr>
              <a:t>Any 2015  3.278 en 2015</a:t>
            </a:r>
            <a:endParaRPr lang="ca-ES" sz="2400" dirty="0">
              <a:latin typeface="Candara" panose="020E0502030303020204" pitchFamily="34" charset="0"/>
            </a:endParaRPr>
          </a:p>
          <a:p>
            <a:endParaRPr lang="ca-ES" dirty="0" smtClean="0">
              <a:latin typeface="Candara" panose="020E0502030303020204" pitchFamily="34" charset="0"/>
            </a:endParaRPr>
          </a:p>
          <a:p>
            <a:endParaRPr lang="ca-ES" dirty="0"/>
          </a:p>
        </p:txBody>
      </p:sp>
    </p:spTree>
    <p:extLst>
      <p:ext uri="{BB962C8B-B14F-4D97-AF65-F5344CB8AC3E}">
        <p14:creationId xmlns:p14="http://schemas.microsoft.com/office/powerpoint/2010/main" val="1824864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ü"/>
            </a:pPr>
            <a:r>
              <a:rPr lang="ca-ES" dirty="0">
                <a:latin typeface="Candara" panose="020E0502030303020204" pitchFamily="34" charset="0"/>
              </a:rPr>
              <a:t>C</a:t>
            </a:r>
            <a:r>
              <a:rPr lang="ca-ES" dirty="0" smtClean="0">
                <a:latin typeface="Candara" panose="020E0502030303020204" pitchFamily="34" charset="0"/>
              </a:rPr>
              <a:t>onflictes veïnals: connexions indegudes a les xarxes de subministraments de veïns o de la comunitat,  danys als habitatges o elements comuns, cost econòmic. </a:t>
            </a:r>
          </a:p>
          <a:p>
            <a:pPr algn="just">
              <a:buFont typeface="Wingdings" panose="05000000000000000000" pitchFamily="2" charset="2"/>
              <a:buChar char="ü"/>
            </a:pPr>
            <a:r>
              <a:rPr lang="ca-ES" dirty="0" smtClean="0">
                <a:latin typeface="Candara" panose="020E0502030303020204" pitchFamily="34" charset="0"/>
              </a:rPr>
              <a:t>Grups u organitzacions criminals que han fet de l'ocupació un negoci:</a:t>
            </a:r>
          </a:p>
          <a:p>
            <a:pPr marL="514350" indent="-514350" algn="just">
              <a:buFont typeface="+mj-lt"/>
              <a:buAutoNum type="alphaLcPeriod"/>
            </a:pPr>
            <a:r>
              <a:rPr lang="ca-ES" dirty="0" smtClean="0">
                <a:latin typeface="Candara" panose="020E0502030303020204" pitchFamily="34" charset="0"/>
              </a:rPr>
              <a:t>Canvis de panys i vendes de claus a tercers (usurpen la finca i s'aprofiten de les dificultats econòmiques d'altres persones, majoritàriament immigrants) </a:t>
            </a:r>
          </a:p>
          <a:p>
            <a:pPr marL="514350" indent="-514350" algn="just">
              <a:buFont typeface="+mj-lt"/>
              <a:buAutoNum type="alphaLcPeriod"/>
            </a:pPr>
            <a:r>
              <a:rPr lang="ca-ES" dirty="0" smtClean="0">
                <a:latin typeface="Candara" panose="020E0502030303020204" pitchFamily="34" charset="0"/>
              </a:rPr>
              <a:t>Cobrament de un “lloguer” per un habitatge sobre el que no s´ostenta cap dret. </a:t>
            </a:r>
          </a:p>
          <a:p>
            <a:pPr marL="0" indent="0" algn="just">
              <a:buNone/>
            </a:pPr>
            <a:endParaRPr lang="ca-ES" dirty="0">
              <a:latin typeface="Candara" panose="020E0502030303020204" pitchFamily="34" charset="0"/>
            </a:endParaRPr>
          </a:p>
        </p:txBody>
      </p:sp>
    </p:spTree>
    <p:extLst>
      <p:ext uri="{BB962C8B-B14F-4D97-AF65-F5344CB8AC3E}">
        <p14:creationId xmlns:p14="http://schemas.microsoft.com/office/powerpoint/2010/main" val="685609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ü"/>
            </a:pPr>
            <a:r>
              <a:rPr lang="ca-ES" dirty="0" smtClean="0">
                <a:latin typeface="Candara" panose="020E0502030303020204" pitchFamily="34" charset="0"/>
              </a:rPr>
              <a:t>Reforma Codi Penal LO 1/2015 de 30 de març: DELICTE LLEU. </a:t>
            </a:r>
          </a:p>
          <a:p>
            <a:pPr algn="just">
              <a:buFont typeface="Wingdings" panose="05000000000000000000" pitchFamily="2" charset="2"/>
              <a:buChar char="ü"/>
            </a:pPr>
            <a:endParaRPr lang="ca-ES" dirty="0" smtClean="0">
              <a:latin typeface="Candara" panose="020E0502030303020204" pitchFamily="34" charset="0"/>
            </a:endParaRPr>
          </a:p>
          <a:p>
            <a:pPr algn="just"/>
            <a:r>
              <a:rPr lang="ca-ES" dirty="0" smtClean="0">
                <a:latin typeface="Candara" panose="020E0502030303020204" pitchFamily="34" charset="0"/>
              </a:rPr>
              <a:t>No hi ha Instrucció i dificulta l´adopció de mesures cautelars de forma immediata.</a:t>
            </a:r>
          </a:p>
          <a:p>
            <a:pPr marL="0" indent="0" algn="just">
              <a:buNone/>
            </a:pPr>
            <a:endParaRPr lang="ca-ES" dirty="0" smtClean="0">
              <a:latin typeface="Candara" panose="020E0502030303020204" pitchFamily="34" charset="0"/>
            </a:endParaRPr>
          </a:p>
          <a:p>
            <a:pPr algn="just"/>
            <a:r>
              <a:rPr lang="ca-ES" dirty="0" smtClean="0">
                <a:latin typeface="Candara" panose="020E0502030303020204" pitchFamily="34" charset="0"/>
              </a:rPr>
              <a:t>Tendència a determinar la rellevància penal segons el subjecte passiu (víctima del delicte), quan el Codi Penal no distingeix ni menciona.</a:t>
            </a:r>
          </a:p>
          <a:p>
            <a:pPr marL="0" indent="0" algn="just">
              <a:buNone/>
            </a:pPr>
            <a:endParaRPr lang="ca-ES" dirty="0">
              <a:latin typeface="Candara" panose="020E0502030303020204" pitchFamily="34" charset="0"/>
            </a:endParaRPr>
          </a:p>
        </p:txBody>
      </p:sp>
    </p:spTree>
    <p:extLst>
      <p:ext uri="{BB962C8B-B14F-4D97-AF65-F5344CB8AC3E}">
        <p14:creationId xmlns:p14="http://schemas.microsoft.com/office/powerpoint/2010/main" val="2021014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ü"/>
            </a:pPr>
            <a:endParaRPr lang="ca-ES" dirty="0" smtClean="0">
              <a:latin typeface="Candara" panose="020E0502030303020204" pitchFamily="34" charset="0"/>
            </a:endParaRPr>
          </a:p>
          <a:p>
            <a:pPr marL="0" indent="0" algn="just">
              <a:buNone/>
            </a:pPr>
            <a:r>
              <a:rPr lang="ca-ES" sz="4000" dirty="0" smtClean="0">
                <a:latin typeface="Candara" panose="020E0502030303020204" pitchFamily="34" charset="0"/>
              </a:rPr>
              <a:t>La STS de la Sala Penal núm. 800/2014, de 12 de </a:t>
            </a:r>
            <a:r>
              <a:rPr lang="ca-ES" sz="4000" dirty="0" smtClean="0">
                <a:latin typeface="Candara" panose="020E0502030303020204" pitchFamily="34" charset="0"/>
              </a:rPr>
              <a:t>novembre </a:t>
            </a:r>
            <a:r>
              <a:rPr lang="ca-ES" sz="4000" dirty="0" smtClean="0">
                <a:latin typeface="Candara" panose="020E0502030303020204" pitchFamily="34" charset="0"/>
              </a:rPr>
              <a:t>estableix que quan l'ocupant hagi estat </a:t>
            </a:r>
            <a:r>
              <a:rPr lang="ca-ES" sz="4000" b="1" i="1" u="sng" dirty="0" smtClean="0">
                <a:latin typeface="Candara" panose="020E0502030303020204" pitchFamily="34" charset="0"/>
              </a:rPr>
              <a:t>autoritzat</a:t>
            </a:r>
            <a:r>
              <a:rPr lang="ca-ES" sz="4000" dirty="0" smtClean="0">
                <a:latin typeface="Candara" panose="020E0502030303020204" pitchFamily="34" charset="0"/>
              </a:rPr>
              <a:t> per ocupar l'immoble, encara que fos temporalment o en qualitat de precarista, l'acció no s'ha de reputar com a delictiva.</a:t>
            </a:r>
          </a:p>
          <a:p>
            <a:pPr marL="0" indent="0" algn="just">
              <a:buNone/>
            </a:pPr>
            <a:endParaRPr lang="ca-ES" sz="4000" dirty="0">
              <a:latin typeface="Candara" panose="020E0502030303020204" pitchFamily="34" charset="0"/>
            </a:endParaRPr>
          </a:p>
        </p:txBody>
      </p:sp>
    </p:spTree>
    <p:extLst>
      <p:ext uri="{BB962C8B-B14F-4D97-AF65-F5344CB8AC3E}">
        <p14:creationId xmlns:p14="http://schemas.microsoft.com/office/powerpoint/2010/main" val="2210053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Candara" panose="020E0502030303020204" pitchFamily="34" charset="0"/>
              </a:rPr>
              <a:t>PROBLEMES DE L´OCUPACIÓ DELINQÜENCIAL</a:t>
            </a:r>
            <a:endParaRPr lang="es-ES" dirty="0">
              <a:latin typeface="Candara" panose="020E0502030303020204" pitchFamily="34" charset="0"/>
            </a:endParaRP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ü"/>
            </a:pPr>
            <a:r>
              <a:rPr lang="ca-ES" dirty="0" smtClean="0">
                <a:latin typeface="Candara" panose="020E0502030303020204" pitchFamily="34" charset="0"/>
              </a:rPr>
              <a:t>Reforma Codi Penal LO 1/2015 de 30 de març: DELICTE LLEU. </a:t>
            </a:r>
          </a:p>
          <a:p>
            <a:pPr algn="just">
              <a:buFont typeface="Wingdings" panose="05000000000000000000" pitchFamily="2" charset="2"/>
              <a:buChar char="ü"/>
            </a:pPr>
            <a:endParaRPr lang="ca-ES" dirty="0" smtClean="0">
              <a:latin typeface="Candara" panose="020E0502030303020204" pitchFamily="34" charset="0"/>
            </a:endParaRPr>
          </a:p>
          <a:p>
            <a:pPr marL="0" indent="0" algn="just">
              <a:buNone/>
            </a:pPr>
            <a:r>
              <a:rPr lang="es-ES" dirty="0" smtClean="0">
                <a:latin typeface="Candara" panose="020E0502030303020204" pitchFamily="34" charset="0"/>
              </a:rPr>
              <a:t>ARTICLE 245. 2.  CODI PENAL</a:t>
            </a:r>
          </a:p>
          <a:p>
            <a:pPr marL="0" indent="0" algn="just">
              <a:buNone/>
            </a:pPr>
            <a:endParaRPr lang="es-ES" dirty="0">
              <a:latin typeface="Candara" panose="020E0502030303020204" pitchFamily="34" charset="0"/>
            </a:endParaRPr>
          </a:p>
          <a:p>
            <a:pPr marL="0" indent="0" algn="just">
              <a:buNone/>
            </a:pPr>
            <a:r>
              <a:rPr lang="es-ES" dirty="0" smtClean="0">
                <a:latin typeface="Candara" panose="020E0502030303020204" pitchFamily="34" charset="0"/>
              </a:rPr>
              <a:t>“</a:t>
            </a:r>
            <a:r>
              <a:rPr lang="es-ES" sz="3200" i="1" dirty="0" smtClean="0">
                <a:latin typeface="Candara" panose="020E0502030303020204" pitchFamily="34" charset="0"/>
              </a:rPr>
              <a:t>El que ocupare, sin autorización debida, un inmueble, vivienda o edificio ajenos que no constituyan morada, o se mantuviere en ellos contra la voluntad de su titular, será castigado con la pena de multa de tres a seis meses”.</a:t>
            </a:r>
            <a:endParaRPr lang="ca-ES" sz="3200" i="1" dirty="0">
              <a:latin typeface="Candara" panose="020E0502030303020204" pitchFamily="34" charset="0"/>
            </a:endParaRPr>
          </a:p>
        </p:txBody>
      </p:sp>
    </p:spTree>
    <p:extLst>
      <p:ext uri="{BB962C8B-B14F-4D97-AF65-F5344CB8AC3E}">
        <p14:creationId xmlns:p14="http://schemas.microsoft.com/office/powerpoint/2010/main" val="186947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latin typeface="Candara" panose="020E0502030303020204" pitchFamily="34" charset="0"/>
              </a:rPr>
              <a:t>PROBLEMES DE L´OCUPACIÓ DELINQÜENCIAL</a:t>
            </a:r>
            <a:endParaRPr lang="es-ES" dirty="0"/>
          </a:p>
        </p:txBody>
      </p:sp>
      <p:sp>
        <p:nvSpPr>
          <p:cNvPr id="3" name="Marcador de contenido 2"/>
          <p:cNvSpPr>
            <a:spLocks noGrp="1"/>
          </p:cNvSpPr>
          <p:nvPr>
            <p:ph idx="1"/>
          </p:nvPr>
        </p:nvSpPr>
        <p:spPr/>
        <p:txBody>
          <a:bodyPr>
            <a:normAutofit lnSpcReduction="10000"/>
          </a:bodyPr>
          <a:lstStyle/>
          <a:p>
            <a:pPr algn="just">
              <a:buFont typeface="Wingdings" panose="05000000000000000000" pitchFamily="2" charset="2"/>
              <a:buChar char="ü"/>
            </a:pPr>
            <a:r>
              <a:rPr lang="ca-ES" dirty="0" smtClean="0">
                <a:latin typeface="Candara" panose="020E0502030303020204" pitchFamily="34" charset="0"/>
              </a:rPr>
              <a:t>ARTICLE 245. 2.  CODI PENAL. REQUISITS.</a:t>
            </a:r>
          </a:p>
          <a:p>
            <a:pPr marL="0" indent="0" algn="just">
              <a:buNone/>
            </a:pPr>
            <a:endParaRPr lang="ca-ES" dirty="0">
              <a:latin typeface="Candara" panose="020E0502030303020204" pitchFamily="34" charset="0"/>
            </a:endParaRPr>
          </a:p>
          <a:p>
            <a:pPr marL="982663" algn="just"/>
            <a:r>
              <a:rPr lang="ca-ES" dirty="0" smtClean="0">
                <a:latin typeface="Candara" panose="020E0502030303020204" pitchFamily="34" charset="0"/>
              </a:rPr>
              <a:t>Immoble que no constitueixi morada</a:t>
            </a:r>
          </a:p>
          <a:p>
            <a:pPr marL="982663" algn="just"/>
            <a:r>
              <a:rPr lang="ca-ES" dirty="0" smtClean="0">
                <a:latin typeface="Candara" panose="020E0502030303020204" pitchFamily="34" charset="0"/>
              </a:rPr>
              <a:t>Vocació de permanència</a:t>
            </a:r>
          </a:p>
          <a:p>
            <a:pPr marL="982663" algn="just"/>
            <a:r>
              <a:rPr lang="ca-ES" dirty="0" smtClean="0">
                <a:latin typeface="Candara" panose="020E0502030303020204" pitchFamily="34" charset="0"/>
              </a:rPr>
              <a:t>Caràcter aliè de l'immoble</a:t>
            </a:r>
          </a:p>
          <a:p>
            <a:pPr marL="982663" algn="just"/>
            <a:r>
              <a:rPr lang="ca-ES" dirty="0" smtClean="0">
                <a:latin typeface="Candara" panose="020E0502030303020204" pitchFamily="34" charset="0"/>
              </a:rPr>
              <a:t>Manca d’autorització o voluntat contraria a tolerar l’ocupació</a:t>
            </a:r>
          </a:p>
          <a:p>
            <a:pPr marL="982663" algn="just"/>
            <a:r>
              <a:rPr lang="ca-ES" dirty="0" smtClean="0">
                <a:latin typeface="Candara" panose="020E0502030303020204" pitchFamily="34" charset="0"/>
              </a:rPr>
              <a:t>Conducta dolosa </a:t>
            </a:r>
          </a:p>
          <a:p>
            <a:pPr marL="0" indent="0" algn="ctr">
              <a:buNone/>
            </a:pPr>
            <a:endParaRPr lang="ca-ES" dirty="0" smtClean="0">
              <a:latin typeface="Candara" panose="020E0502030303020204" pitchFamily="34" charset="0"/>
            </a:endParaRPr>
          </a:p>
          <a:p>
            <a:pPr marL="0" indent="0" algn="just">
              <a:buNone/>
            </a:pPr>
            <a:r>
              <a:rPr lang="es-ES" dirty="0">
                <a:latin typeface="Candara" panose="020E0502030303020204" pitchFamily="34" charset="0"/>
              </a:rPr>
              <a:t>	</a:t>
            </a:r>
          </a:p>
          <a:p>
            <a:pPr marL="0" indent="0">
              <a:buNone/>
            </a:pPr>
            <a:endParaRPr lang="es-ES" dirty="0"/>
          </a:p>
        </p:txBody>
      </p:sp>
    </p:spTree>
    <p:extLst>
      <p:ext uri="{BB962C8B-B14F-4D97-AF65-F5344CB8AC3E}">
        <p14:creationId xmlns:p14="http://schemas.microsoft.com/office/powerpoint/2010/main" val="50674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1428</Words>
  <Application>Microsoft Office PowerPoint</Application>
  <PresentationFormat>Panorámica</PresentationFormat>
  <Paragraphs>109</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Calibri Light</vt:lpstr>
      <vt:lpstr>Candara</vt:lpstr>
      <vt:lpstr>Wingdings</vt:lpstr>
      <vt:lpstr>Tema de Office</vt:lpstr>
      <vt:lpstr>LA OCUPACIÓ IL.LEGAL ASPECTES PENALS V Congrés de l’Advocacia Catalana  Girona 4 i 5 de novembre de 2021 </vt:lpstr>
      <vt:lpstr>PROBLEMES DE L´OCUPACIÓ DELINQÜENCIAL</vt:lpstr>
      <vt:lpstr>PROBLEMES DE L´OCUPACIÓ DELINQÜENCIAL</vt:lpstr>
      <vt:lpstr>PROBLEMES DE L´OCUPACIÓ DELINQÜENCIAL</vt:lpstr>
      <vt:lpstr>PROBLEMES DE L´OCUPACIÓ DELINQÜENCIAL</vt:lpstr>
      <vt:lpstr>PROBLEMES DE L´OCUPACIÓ DELINQÜENCIAL</vt:lpstr>
      <vt:lpstr>PROBLEMES DE L´OCUPACIÓ DELINQÜENCIAL</vt:lpstr>
      <vt:lpstr>PROBLEMES DE L´OCUPACIÓ DELINQÜENCIAL</vt:lpstr>
      <vt:lpstr>PROBLEMES DE L´OCUPACIÓ DELINQÜENCIAL</vt:lpstr>
      <vt:lpstr>CASUÍSTICA JURISPRUDENCIAL</vt:lpstr>
      <vt:lpstr>CASUÍSTICA JURISPRUDENCIAL</vt:lpstr>
      <vt:lpstr>CASUÍSTICA JURISPRUDENCIAL</vt:lpstr>
      <vt:lpstr>CASUÍSTICA JURISPRUDENCIAL</vt:lpstr>
      <vt:lpstr>CASUÍSTICA JURISPRUDENCIAL</vt:lpstr>
      <vt:lpstr>CASUÍSTICA JURISPRUDENCIAL</vt:lpstr>
      <vt:lpstr>CASUÍSTICA JURISPRUDENCIAL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OCUPACIÓ IL.LEGAL ASPECTES PENAL</dc:title>
  <dc:creator>Jorge Navarro</dc:creator>
  <cp:lastModifiedBy>Jorge Navarro</cp:lastModifiedBy>
  <cp:revision>38</cp:revision>
  <dcterms:created xsi:type="dcterms:W3CDTF">2021-11-01T13:18:34Z</dcterms:created>
  <dcterms:modified xsi:type="dcterms:W3CDTF">2021-11-03T10:31:57Z</dcterms:modified>
</cp:coreProperties>
</file>