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0" r:id="rId2"/>
    <p:sldId id="258" r:id="rId3"/>
    <p:sldId id="257" r:id="rId4"/>
    <p:sldId id="262" r:id="rId5"/>
    <p:sldId id="256" r:id="rId6"/>
    <p:sldId id="261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ARNALL" initials="AA" lastIdx="2" clrIdx="0">
    <p:extLst>
      <p:ext uri="{19B8F6BF-5375-455C-9EA6-DF929625EA0E}">
        <p15:presenceInfo xmlns:p15="http://schemas.microsoft.com/office/powerpoint/2012/main" userId="ANNA ARNA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D8B8-8326-42C0-A3D2-F524AEB0AB15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9977-9290-4F93-951B-B880B08CB69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919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9EBE1-022E-455C-B267-461627CFE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D4EF68-BB35-4DDB-8DF1-88672E4C4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A899-4320-4695-908B-CBEACC20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049CD-9872-49BC-99F9-446D3697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54D9D8-5BEF-4F33-95C1-C3380C7A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55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E59FD-29CC-4FD3-80B9-A57BFE47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82EBFE-FE42-49C3-B362-809EE1989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AF43AF-17ED-4035-9294-1EBB5B9C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4DD0E2-1AA7-4869-87FA-18BB0CDB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57678-CF09-4B17-BD6A-3EDBA239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883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B024E5-623C-40E7-AB78-3B3F5C095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88626-66E1-48BD-B1C1-2226CC025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B4FD5-F812-4B84-95A5-B95252EA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EB176-B944-4F6C-A9A7-609CE30B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D6A8F-1E22-4381-A2AA-9211F27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161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AABBB-55DC-4B55-BB47-F61F45A6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ABF856-0B56-4E9F-AEF9-F43DB033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DABA7-26FD-4CBC-B6AB-24B809D7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E734E-34F2-458D-BCAF-DEC84940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157CD-B3A3-40C6-AFF6-8E600543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69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38C04-195C-41C9-802B-54C92747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CEDECE-7479-48B7-A9E4-0CEA2FFF6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862E4-87F0-4C6C-A5D0-F70C6620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F53D2-C881-4454-B25A-494F21C2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0EA65-B3C7-49C7-9497-68C081EA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16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AB6E8-0A37-4D67-89E4-9692852B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8C96A-3022-4F2F-B237-C4DDB1EB7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F4229C-9D25-42EB-A205-1835795A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F73FC-1770-4CD7-A479-267A3BC2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5B7A5A-76C2-4458-B9E3-6C8EB315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BBB897-8D66-4618-A0A6-2F5FD692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396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1909D-E081-46BA-A572-4A675747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46B4A8-D89F-445A-84D6-86DB490DB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488980-2117-4C58-89F1-AF8B731E1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885248-60EF-49B1-9A77-5E94FD432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0FEDFF-5BEC-4F74-A272-0EECF51C8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543221-0E4B-4D7C-A4EA-89BFD19B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59E8ED-F55B-47D3-A309-5005352C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B6D8D6-6C67-4E56-8160-7216C025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608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BE2F0-87E7-437D-9DBA-985B0618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15AE7F-1037-45B3-920D-BBD13AF8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F20077-EE16-4672-A0E1-0FAFEBA2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7210F-492D-4492-A739-E5D748E9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49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DFD49C-6E5A-4BDA-95FC-EEA27F95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4B0888-0C9C-4FD8-AB53-6F8564AF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AB6B45-8EA4-47EF-85E3-81DAF133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280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DB116-4798-45EF-B2CE-A66B1959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F6771-764B-4E8B-9F4F-9BB6F5F4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668011-7B5E-4CAF-8F7E-DB48FA97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E04333-E880-4ECA-9058-DA419F35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E5B287-1445-46B3-A6F1-437201AA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C1964-365C-45A2-9B90-E5D04D76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984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F4214-599C-4456-8738-BE60065D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D0DFC6-A01B-4AE1-945D-4EA8B856C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7B9C8A-C7E5-4F35-9A1C-7109B849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BBA6A6-C4E0-4CDA-8260-1810D013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47ACBF-52BE-4A97-9608-72055AA3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CB2DE-6D2C-433B-A243-147C650A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49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DC3A0F-881E-4BAE-96B0-D2A83C8A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46F68B-4D61-48AF-8049-49047A9B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D550C-1AE1-4742-8587-E6CBFDB11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03C93-A92D-4C3F-846A-587AB811896C}" type="datetimeFigureOut">
              <a:rPr lang="ca-ES" smtClean="0"/>
              <a:t>11/11/2021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99BDA-25EB-4FBD-9EF8-7DB9C85DA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5362C-DC88-438C-835B-A1C74C6AD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3564-E733-44B4-8D57-40EBB8DAC49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05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CC6517-E320-4A38-A272-3487DF1B1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85" y="57881"/>
            <a:ext cx="14568159" cy="73700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5EF8C4-B6A7-4520-B3F2-388B15B80944}"/>
              </a:ext>
            </a:extLst>
          </p:cNvPr>
          <p:cNvSpPr txBox="1"/>
          <p:nvPr/>
        </p:nvSpPr>
        <p:spPr>
          <a:xfrm>
            <a:off x="948990" y="766732"/>
            <a:ext cx="10294020" cy="575542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effectLst/>
              <a:latin typeface="Kollektif Regular"/>
            </a:endParaRP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latin typeface="Kollektif Regular"/>
            </a:endParaRPr>
          </a:p>
          <a:p>
            <a:pPr algn="ctr"/>
            <a:r>
              <a:rPr lang="ca-ES" sz="2800" b="1" dirty="0">
                <a:solidFill>
                  <a:srgbClr val="00B0F0"/>
                </a:solidFill>
                <a:latin typeface="Kollektif Regular"/>
              </a:rPr>
              <a:t>Projecte IV</a:t>
            </a: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latin typeface="Kollektif Regular"/>
            </a:endParaRP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latin typeface="Kollektif Regular"/>
            </a:endParaRPr>
          </a:p>
          <a:p>
            <a:pPr marL="0" indent="0" algn="ctr">
              <a:buNone/>
            </a:pPr>
            <a:r>
              <a:rPr lang="ca-ES" sz="4400" b="1" dirty="0">
                <a:solidFill>
                  <a:srgbClr val="333333"/>
                </a:solidFill>
                <a:effectLst/>
                <a:latin typeface="Kollektif Regular"/>
              </a:rPr>
              <a:t>Compendium.cat, portal de recursos de llenguatge jurídic català</a:t>
            </a: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latin typeface="Kollektif Regular"/>
            </a:endParaRP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effectLst/>
              <a:latin typeface="Kollektif Regular"/>
            </a:endParaRP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latin typeface="Kollektif Regular"/>
            </a:endParaRP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latin typeface="Kollektif Regular"/>
            </a:endParaRPr>
          </a:p>
          <a:p>
            <a:pPr marL="0" indent="0" algn="ctr">
              <a:buNone/>
            </a:pPr>
            <a:endParaRPr lang="ca-ES" sz="2800" b="1" dirty="0">
              <a:solidFill>
                <a:srgbClr val="333333"/>
              </a:solidFill>
              <a:effectLst/>
              <a:latin typeface="Kollektif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21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FD745A-F5FB-48AE-A9A0-006AB41BB8BB}"/>
              </a:ext>
            </a:extLst>
          </p:cNvPr>
          <p:cNvSpPr txBox="1"/>
          <p:nvPr/>
        </p:nvSpPr>
        <p:spPr>
          <a:xfrm>
            <a:off x="532908" y="356025"/>
            <a:ext cx="413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/>
              <a:t>Objectius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5EF8C4-B6A7-4520-B3F2-388B15B80944}"/>
              </a:ext>
            </a:extLst>
          </p:cNvPr>
          <p:cNvSpPr txBox="1"/>
          <p:nvPr/>
        </p:nvSpPr>
        <p:spPr>
          <a:xfrm>
            <a:off x="2020529" y="2000227"/>
            <a:ext cx="86081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perseverar en el foment de l’</a:t>
            </a:r>
            <a:r>
              <a:rPr lang="ca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</a:t>
            </a: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la </a:t>
            </a:r>
            <a:r>
              <a:rPr lang="ca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qualitat</a:t>
            </a: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 llenguatge jurídic català.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contribuir a </a:t>
            </a:r>
            <a:r>
              <a:rPr lang="ca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millorar el panorama </a:t>
            </a: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documental del llenguatge jurídic català.</a:t>
            </a:r>
          </a:p>
          <a:p>
            <a:endParaRPr lang="ca-E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facilitar l’aprofitament i el rendiment de </a:t>
            </a:r>
            <a:r>
              <a:rPr lang="ca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recursos públics </a:t>
            </a: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de lliure accés.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271405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8B2FF22-F6CA-4992-B52A-B120F95CB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59" y="533422"/>
            <a:ext cx="2668575" cy="23359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6821DD-E7D4-4613-BF0A-5AEAD30F8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08" y="5589804"/>
            <a:ext cx="2226883" cy="9154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39B7D0-C169-491B-9B27-2076F02EF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59" y="5623154"/>
            <a:ext cx="1975792" cy="8192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9EBBEF-7D86-4F87-B775-E5BA48F55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22" y="5473766"/>
            <a:ext cx="2083650" cy="11668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E36125-0FF6-4FF7-8DC5-B21AC57C7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33" y="3438240"/>
            <a:ext cx="1541980" cy="42422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C47300-597B-49C0-A2FB-54200718A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28" y="4153385"/>
            <a:ext cx="1259658" cy="12596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85A7CC7-C4D3-480E-9003-61108C848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19" y="5947494"/>
            <a:ext cx="1225569" cy="3063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EC30F28-31EE-4B1A-9604-70E8B9698C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60" y="4332767"/>
            <a:ext cx="1172963" cy="82576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3B02B1-F073-4CB4-9645-1D332E1C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49" y="5589804"/>
            <a:ext cx="1649222" cy="92463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4109B62-C502-4B34-B8C0-08FB6381A0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0" y="3410869"/>
            <a:ext cx="1452315" cy="50283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B553291-B8C9-4274-ACAB-30FF29C4AF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77" y="4250756"/>
            <a:ext cx="1040156" cy="104015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34D0643-DE24-415C-8C00-6216DB3FD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14" y="4283334"/>
            <a:ext cx="924632" cy="924632"/>
          </a:xfrm>
          <a:prstGeom prst="rect">
            <a:avLst/>
          </a:prstGeom>
        </p:spPr>
      </p:pic>
      <p:pic>
        <p:nvPicPr>
          <p:cNvPr id="1026" name="Picture 2" descr="175 Anivesari Altermutua">
            <a:extLst>
              <a:ext uri="{FF2B5EF4-FFF2-40B4-BE49-F238E27FC236}">
                <a16:creationId xmlns:a16="http://schemas.microsoft.com/office/drawing/2014/main" id="{18F0998E-6490-42FC-A81A-02CA42E57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9" b="35924"/>
          <a:stretch/>
        </p:blipFill>
        <p:spPr bwMode="auto">
          <a:xfrm>
            <a:off x="8231017" y="4305405"/>
            <a:ext cx="1504267" cy="6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275D44D-B5EE-41E2-B3E6-59947D06C70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25657" r="11083" b="26542"/>
          <a:stretch/>
        </p:blipFill>
        <p:spPr>
          <a:xfrm>
            <a:off x="7995254" y="3226009"/>
            <a:ext cx="1975792" cy="88329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8B7684E-0497-47D9-99B1-870ED4C2F0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26" y="3169533"/>
            <a:ext cx="1214808" cy="98550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DA6DA9E7-EA32-4104-B7B9-134780E4A9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0" y="3169534"/>
            <a:ext cx="586439" cy="930484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891F62FB-5581-4DA2-BC41-3934786B99D1}"/>
              </a:ext>
            </a:extLst>
          </p:cNvPr>
          <p:cNvSpPr txBox="1"/>
          <p:nvPr/>
        </p:nvSpPr>
        <p:spPr>
          <a:xfrm>
            <a:off x="421504" y="250523"/>
            <a:ext cx="413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Suport institucional</a:t>
            </a:r>
            <a:endParaRPr lang="ca-ES" sz="3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AD3217-9C10-4B04-B68C-23C9DC0D79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90" y="4407616"/>
            <a:ext cx="743158" cy="8832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975410-F5E0-491A-B833-8ABE9DCEC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2" y="5836510"/>
            <a:ext cx="1636219" cy="5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FD745A-F5FB-48AE-A9A0-006AB41BB8BB}"/>
              </a:ext>
            </a:extLst>
          </p:cNvPr>
          <p:cNvSpPr txBox="1"/>
          <p:nvPr/>
        </p:nvSpPr>
        <p:spPr>
          <a:xfrm>
            <a:off x="532908" y="356025"/>
            <a:ext cx="413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/>
              <a:t>Punt de partida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5EF8C4-B6A7-4520-B3F2-388B15B80944}"/>
              </a:ext>
            </a:extLst>
          </p:cNvPr>
          <p:cNvSpPr txBox="1"/>
          <p:nvPr/>
        </p:nvSpPr>
        <p:spPr>
          <a:xfrm>
            <a:off x="532908" y="1680187"/>
            <a:ext cx="110593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Punt de partida acadèmic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Parteix del tercer estudi inclòs en la tesi:</a:t>
            </a:r>
          </a:p>
          <a:p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a-E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ca-ES" sz="2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Llenguatge jurídic català: </a:t>
            </a:r>
            <a:br>
              <a:rPr lang="ca-ES" sz="2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a-ES" sz="2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estat de la qüestió i propostes de futur</a:t>
            </a:r>
            <a:r>
              <a:rPr lang="ca-E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</a:p>
          <a:p>
            <a:endParaRPr lang="ca-E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a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a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Accés:</a:t>
            </a:r>
          </a:p>
          <a:p>
            <a:r>
              <a:rPr lang="ca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https://www.tdx.cat/bitstream/handle/10803/667603/taaDEF.pdf?sequence=6&amp;isAllowed=y</a:t>
            </a:r>
          </a:p>
          <a:p>
            <a:endParaRPr lang="ca-E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D32E8D-47AA-4340-A7E9-66F162A2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88" y="1460731"/>
            <a:ext cx="3029296" cy="422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56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4E7658-C24E-4601-8F78-9D6A58C6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856435"/>
            <a:ext cx="7290816" cy="22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0536A4-7EE0-4B30-BFCC-23B8A9D8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35" y="755682"/>
            <a:ext cx="2539052" cy="14004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CD3FE2-38BB-4B47-92AB-87D016F8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82" y="1384562"/>
            <a:ext cx="1485900" cy="771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F0F8850-8A7B-4BDE-91B2-B97F91CB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485" y="3862796"/>
            <a:ext cx="1562100" cy="8286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B6933F-B757-4213-9A30-FB6AB9084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542" y="3800564"/>
            <a:ext cx="2112980" cy="95313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1E479DF-BC15-410B-8EB4-611F7FA39FF0}"/>
              </a:ext>
            </a:extLst>
          </p:cNvPr>
          <p:cNvSpPr txBox="1"/>
          <p:nvPr/>
        </p:nvSpPr>
        <p:spPr>
          <a:xfrm>
            <a:off x="1835715" y="2215935"/>
            <a:ext cx="317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Calibri" panose="020F0502020204030204" pitchFamily="34" charset="0"/>
              </a:rPr>
              <a:t>R</a:t>
            </a:r>
            <a:r>
              <a:rPr lang="ca-ES" sz="2800" dirty="0">
                <a:latin typeface="Calibri" panose="020F0502020204030204" pitchFamily="34" charset="0"/>
              </a:rPr>
              <a:t>eduirà la dispersió de recursos</a:t>
            </a:r>
            <a:endParaRPr lang="ca-ES" sz="4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91B43F-9615-44A1-88DC-D839A76E45CE}"/>
              </a:ext>
            </a:extLst>
          </p:cNvPr>
          <p:cNvSpPr txBox="1"/>
          <p:nvPr/>
        </p:nvSpPr>
        <p:spPr>
          <a:xfrm>
            <a:off x="6744631" y="2215935"/>
            <a:ext cx="3888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>
                <a:latin typeface="Calibri" panose="020F0502020204030204" pitchFamily="34" charset="0"/>
              </a:rPr>
              <a:t>Disminuirà la inestabilitat dels recursos</a:t>
            </a:r>
            <a:endParaRPr lang="ca-ES" sz="4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2DF466-6B8E-40DE-9560-6442B247544C}"/>
              </a:ext>
            </a:extLst>
          </p:cNvPr>
          <p:cNvSpPr txBox="1"/>
          <p:nvPr/>
        </p:nvSpPr>
        <p:spPr>
          <a:xfrm>
            <a:off x="1586159" y="4762743"/>
            <a:ext cx="3888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>
                <a:latin typeface="Calibri" panose="020F0502020204030204" pitchFamily="34" charset="0"/>
              </a:rPr>
              <a:t>Millorarà les vies d’accés a la informació</a:t>
            </a:r>
            <a:endParaRPr lang="ca-ES" sz="4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3CBE8A-3A27-45BC-ACA7-4C01760C0EFE}"/>
              </a:ext>
            </a:extLst>
          </p:cNvPr>
          <p:cNvSpPr txBox="1"/>
          <p:nvPr/>
        </p:nvSpPr>
        <p:spPr>
          <a:xfrm>
            <a:off x="6744631" y="4788780"/>
            <a:ext cx="416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>
                <a:latin typeface="Calibri" panose="020F0502020204030204" pitchFamily="34" charset="0"/>
              </a:rPr>
              <a:t>Combatrà la infrautilització dels recursos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3335842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136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Kollektif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ARNALL</dc:creator>
  <cp:lastModifiedBy>ANNA ARNALL</cp:lastModifiedBy>
  <cp:revision>11</cp:revision>
  <dcterms:created xsi:type="dcterms:W3CDTF">2021-10-15T14:12:59Z</dcterms:created>
  <dcterms:modified xsi:type="dcterms:W3CDTF">2021-11-11T13:25:40Z</dcterms:modified>
</cp:coreProperties>
</file>