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FC49B-E5BC-4A5E-B33C-DF075D50D256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C9999-FCC5-430E-9EEF-E18CABF76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6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B684-BD10-4BE0-8AB2-F548FBEB869E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C24E-647B-48F9-B4EE-A02DF9701300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11EA-0BF5-48BC-AB04-BE2B6B0AAFDB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C13A-ACEE-46C3-8ECA-D91C9D15231E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A6C-0175-4D1F-9E6B-C348E685EBE3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6323-0246-4225-9D4D-20451F6F4316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565-E01B-4E2B-A5DC-D45BB9680456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B961-2BC8-48B2-9672-5649F159F13F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12B0-4895-42D4-BE85-4FAE29C4CD69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3628D-B014-4CB2-A0C6-932C869A9057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A497-4037-498A-8F23-BCDDBC2C9767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424699-014F-4C89-91E9-696DE94BDD68}" type="datetime1">
              <a:rPr lang="en-US" smtClean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LOS MASC EN EL APL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ANA MARIA CARRASCOSA MIGUEL</a:t>
            </a:r>
          </a:p>
          <a:p>
            <a:r>
              <a:rPr lang="es-ES" dirty="0" smtClean="0"/>
              <a:t>Magistrada.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1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/>
              <a:t>Administrativas: institucionalización-soporte en la gestión de los </a:t>
            </a:r>
            <a:r>
              <a:rPr lang="es-ES" b="1" i="1" dirty="0" smtClean="0"/>
              <a:t>MASC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lvl="0"/>
            <a:r>
              <a:rPr lang="es-ES" sz="2800" b="1" i="1" dirty="0" smtClean="0"/>
              <a:t>Servicios </a:t>
            </a:r>
            <a:r>
              <a:rPr lang="es-ES" sz="2800" b="1" i="1" dirty="0"/>
              <a:t>de MASC</a:t>
            </a:r>
            <a:endParaRPr lang="es-ES" sz="2800" dirty="0"/>
          </a:p>
          <a:p>
            <a:pPr lvl="0"/>
            <a:r>
              <a:rPr lang="es-ES" sz="2800" b="1" i="1" dirty="0" smtClean="0"/>
              <a:t>Soporte tecnológico:</a:t>
            </a:r>
          </a:p>
          <a:p>
            <a:pPr lvl="1"/>
            <a:r>
              <a:rPr lang="es-ES" sz="2600" b="1" i="1" dirty="0" smtClean="0"/>
              <a:t>Expediente</a:t>
            </a:r>
            <a:endParaRPr lang="es-ES" sz="2600" dirty="0"/>
          </a:p>
          <a:p>
            <a:pPr lvl="1"/>
            <a:r>
              <a:rPr lang="es-ES" sz="2600" b="1" i="1" dirty="0"/>
              <a:t>Calidad del dato</a:t>
            </a:r>
            <a:endParaRPr lang="es-ES" sz="2600" dirty="0"/>
          </a:p>
          <a:p>
            <a:pPr lvl="1"/>
            <a:r>
              <a:rPr lang="es-ES" sz="2600" b="1" i="1" dirty="0"/>
              <a:t>E-</a:t>
            </a:r>
            <a:r>
              <a:rPr lang="es-ES" sz="2600" b="1" i="1" dirty="0" err="1"/>
              <a:t>masc</a:t>
            </a:r>
            <a:endParaRPr lang="es-ES" sz="2600" dirty="0"/>
          </a:p>
          <a:p>
            <a:pPr lvl="0"/>
            <a:r>
              <a:rPr lang="es-ES" sz="2800" b="1" i="1" dirty="0"/>
              <a:t>Justicia gratuita </a:t>
            </a:r>
            <a:endParaRPr lang="es-ES" sz="2800" dirty="0"/>
          </a:p>
          <a:p>
            <a:pPr lvl="0"/>
            <a:r>
              <a:rPr lang="es-ES" sz="2800" b="1" i="1" dirty="0" smtClean="0"/>
              <a:t>Regulación de los distintos métodos: </a:t>
            </a:r>
          </a:p>
          <a:p>
            <a:pPr lvl="1"/>
            <a:r>
              <a:rPr lang="es-ES" sz="2600" b="1" i="1" dirty="0" smtClean="0"/>
              <a:t>mínima y flexible. </a:t>
            </a:r>
          </a:p>
          <a:p>
            <a:pPr lvl="1"/>
            <a:r>
              <a:rPr lang="es-ES" sz="2600" b="1" i="1" dirty="0"/>
              <a:t>d</a:t>
            </a:r>
            <a:r>
              <a:rPr lang="es-ES" sz="2600" b="1" i="1" dirty="0" smtClean="0"/>
              <a:t>ebe atender a las implicaciones entre la justicia tradicional y estos métodos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04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DISTINTOS MASC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s-ES" dirty="0" smtClean="0"/>
          </a:p>
          <a:p>
            <a:r>
              <a:rPr lang="es-ES" b="1" dirty="0"/>
              <a:t>NEGOCIACIÓN DIRECTA O INDIRECTA</a:t>
            </a:r>
          </a:p>
          <a:p>
            <a:r>
              <a:rPr lang="es-ES" b="1" dirty="0" smtClean="0"/>
              <a:t>MEDIACIÓN</a:t>
            </a:r>
          </a:p>
          <a:p>
            <a:r>
              <a:rPr lang="es-ES" b="1" dirty="0" smtClean="0"/>
              <a:t>CONCILIACIÓN PÚBLICA Y PRIVADA</a:t>
            </a:r>
          </a:p>
          <a:p>
            <a:r>
              <a:rPr lang="es-ES" b="1" dirty="0" smtClean="0"/>
              <a:t>ARBITRAJE</a:t>
            </a:r>
          </a:p>
          <a:p>
            <a:r>
              <a:rPr lang="es-ES" b="1" dirty="0" smtClean="0"/>
              <a:t>OFERTA CONFIDENCIAL VINCULANTE</a:t>
            </a:r>
          </a:p>
          <a:p>
            <a:r>
              <a:rPr lang="es-ES" b="1" dirty="0" smtClean="0"/>
              <a:t>OPINIÓN DE EXPERTO NO VINCULANTE</a:t>
            </a:r>
          </a:p>
          <a:p>
            <a:r>
              <a:rPr lang="es-ES" b="1" dirty="0" smtClean="0"/>
              <a:t>OTROS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87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NEGOCIACION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GRAN TRADICIÓN</a:t>
            </a:r>
          </a:p>
          <a:p>
            <a:pPr algn="just"/>
            <a:r>
              <a:rPr lang="es-ES" dirty="0" smtClean="0"/>
              <a:t>INTERVIENEN LAS PARTES DIRECTAMENTE O CON SUS ABOGADOS </a:t>
            </a:r>
          </a:p>
          <a:p>
            <a:pPr algn="just"/>
            <a:r>
              <a:rPr lang="es-ES" dirty="0" smtClean="0"/>
              <a:t>PRINCIPIOS: VOLUNTARIEDAD, CONFIDENCIALIDAD.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97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LA MÁS DIFUNDIDA</a:t>
            </a:r>
          </a:p>
          <a:p>
            <a:pPr algn="just"/>
            <a:r>
              <a:rPr lang="es-ES" dirty="0" smtClean="0"/>
              <a:t>INTERVIENEN LAS PARTES DIRECTAMENTE CON UN TERCERO: MEDIADOR</a:t>
            </a:r>
          </a:p>
          <a:p>
            <a:pPr algn="just"/>
            <a:r>
              <a:rPr lang="es-ES" dirty="0" smtClean="0"/>
              <a:t>EL MEDIADOR FACILITA EL DIÁLOGO PERO NO PROPONE ACUERDOS</a:t>
            </a:r>
          </a:p>
          <a:p>
            <a:pPr algn="just"/>
            <a:r>
              <a:rPr lang="es-ES" dirty="0" smtClean="0"/>
              <a:t>MUY ÚTIL EN CONFLICTOS DONDE HAY UNA RELACIÓN PREVIA ENTRE LAS PARTES QUE CONVIENE PRESERVAR</a:t>
            </a:r>
          </a:p>
          <a:p>
            <a:pPr algn="just"/>
            <a:r>
              <a:rPr lang="es-ES" dirty="0" smtClean="0"/>
              <a:t>PRINCIPIOS: CONFIDENCIALIDAD, VOLUNTARIEDAD, IGUALDAD DE PARTES, IMPARCIALIDAD, NEUTRALIDAD Y PROFESIONALIDAD DEL MEDIADOR. </a:t>
            </a:r>
          </a:p>
          <a:p>
            <a:pPr algn="just"/>
            <a:r>
              <a:rPr lang="es-ES" dirty="0" smtClean="0"/>
              <a:t>VENTAJAS : RÁPIDO, ECONÓMICO, CONFIDENCIAL, </a:t>
            </a:r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88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CONCILIACIÓN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GRAN TRADICIÓN</a:t>
            </a:r>
          </a:p>
          <a:p>
            <a:pPr algn="just"/>
            <a:r>
              <a:rPr lang="es-ES" dirty="0" smtClean="0"/>
              <a:t>INTERVIENEN LAS PARTES DIRECTAMENTE CON UN TERCERO: CONCILIADOR</a:t>
            </a:r>
          </a:p>
          <a:p>
            <a:pPr algn="just"/>
            <a:r>
              <a:rPr lang="es-ES" dirty="0" smtClean="0"/>
              <a:t>EL CONCILIADOR ACERCA LAS POSICIONES DE LAS PARTES Y PROPONE ACUERDOS</a:t>
            </a:r>
          </a:p>
          <a:p>
            <a:pPr algn="just"/>
            <a:r>
              <a:rPr lang="es-ES" dirty="0" smtClean="0"/>
              <a:t>ES IMPARCIAL PERO NO NEUTRAL</a:t>
            </a:r>
          </a:p>
          <a:p>
            <a:pPr algn="just"/>
            <a:r>
              <a:rPr lang="es-ES" dirty="0" smtClean="0"/>
              <a:t>PRINCIPIOS: VOLUNTARIEDAD, IGUALDAD DE PARTES, IMPARCIALIDAD, CONFIDENCIALIDAD.</a:t>
            </a:r>
          </a:p>
          <a:p>
            <a:pPr algn="just"/>
            <a:r>
              <a:rPr lang="es-ES" dirty="0" smtClean="0"/>
              <a:t>PUEDE SER PROFESIONAL O NO</a:t>
            </a:r>
          </a:p>
          <a:p>
            <a:pPr algn="just"/>
            <a:r>
              <a:rPr lang="es-ES" dirty="0" smtClean="0"/>
              <a:t>DOS TIPOS:</a:t>
            </a:r>
          </a:p>
          <a:p>
            <a:pPr lvl="1" algn="just"/>
            <a:r>
              <a:rPr lang="es-ES" dirty="0" smtClean="0"/>
              <a:t>PUBLICA </a:t>
            </a:r>
          </a:p>
          <a:p>
            <a:pPr lvl="1" algn="just"/>
            <a:r>
              <a:rPr lang="es-ES" dirty="0" smtClean="0"/>
              <a:t>PRIVADA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80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ARBITRAJE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ES" dirty="0" smtClean="0"/>
              <a:t>GRAN TRADICIÓN</a:t>
            </a:r>
          </a:p>
          <a:p>
            <a:r>
              <a:rPr lang="es-ES" dirty="0" smtClean="0"/>
              <a:t>MENOR PARTICIPACIÓN DE LA S PARTES: DECIDE UN TERCERO</a:t>
            </a:r>
          </a:p>
          <a:p>
            <a:r>
              <a:rPr lang="es-ES" dirty="0" smtClean="0"/>
              <a:t>EXCLUYE LA JURISDICCIÓN</a:t>
            </a:r>
          </a:p>
          <a:p>
            <a:r>
              <a:rPr lang="es-ES" dirty="0" smtClean="0"/>
              <a:t>MUY </a:t>
            </a:r>
            <a:r>
              <a:rPr lang="es-ES" dirty="0"/>
              <a:t>ÚTIL:CUESTIONES MERCANTILES, PLEITOS JURÍDICOS COMPLEJOS Y LOS SENCILLOS QUE REQUIEREN UNA SOLUCIÓN </a:t>
            </a:r>
            <a:r>
              <a:rPr lang="es-ES" dirty="0" smtClean="0"/>
              <a:t>RÁPIDA (consumo).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41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1116736"/>
            <a:ext cx="2834640" cy="2377440"/>
          </a:xfrm>
        </p:spPr>
        <p:txBody>
          <a:bodyPr/>
          <a:lstStyle/>
          <a:p>
            <a:r>
              <a:rPr lang="es-ES" dirty="0" smtClean="0"/>
              <a:t>OFERTA CONFIDENCIAL VINCULANTE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PROPIA DEL ÁMBITO DE SEGUROS</a:t>
            </a:r>
          </a:p>
          <a:p>
            <a:pPr algn="just"/>
            <a:r>
              <a:rPr lang="es-ES" dirty="0" smtClean="0"/>
              <a:t>ES UNA MODALIDAD DE NEGOCIACIÓN ENTRE PARTES</a:t>
            </a:r>
          </a:p>
          <a:p>
            <a:pPr algn="just"/>
            <a:r>
              <a:rPr lang="es-ES" dirty="0" smtClean="0"/>
              <a:t>LA PARTE DEMANDADA HACE UNA OFERTA CONFIDENCIAL A LA OTRA EN FIRME, SI LA ACEPTA, QUIEN HA HECHO LA OFERTA ESTÁ OBLIGADA A CUMPLIR. SI NO ACEPTA Y VA A  JUICIO Y SE LE CONCEDE LO MISMO O MENOS DE LO OFERTADO, TRAS LA SENTENCIA FIRME, SE PUEDE PEDIR LA REVISIÓN DE LA  IMPOSICIÓN DE LAS COSTAS POR EL QUE HIZO LA OFERTA INICIAL. </a:t>
            </a:r>
          </a:p>
          <a:p>
            <a:pPr algn="just"/>
            <a:endParaRPr lang="es-ES" dirty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1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OPINIÓN DE EXPERTO NO VINCULANTE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ES UNA ESPECIE DE PERICIAL ANTICIPADA</a:t>
            </a:r>
          </a:p>
          <a:p>
            <a:pPr algn="just"/>
            <a:r>
              <a:rPr lang="es-ES" dirty="0" smtClean="0"/>
              <a:t>LAS PARTES EN CONFLIICTO SE PONNE DE ACUERDO PARA NOMBRAR A UN EXPERTO EN LA  MATERIA LITIGIOSA QUE HAGA UNA VALORACIÓN Y UN DICTAMEN  </a:t>
            </a:r>
          </a:p>
          <a:p>
            <a:pPr algn="just"/>
            <a:r>
              <a:rPr lang="es-ES" dirty="0" smtClean="0"/>
              <a:t>SI AMBAS PARTES LO ACEPTAN, SE CONFIGURA UN ACUERDO EN BASE AL MISMO</a:t>
            </a:r>
          </a:p>
          <a:p>
            <a:pPr algn="just"/>
            <a:r>
              <a:rPr lang="es-ES" dirty="0" smtClean="0"/>
              <a:t>SI NO LO ACEPTAN, TIENEN LIBRE EL CAMINO PARA IR A JUICIO SIN QUE EL PREVIO DICTAMEN CONDICIONE NADA. 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60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1135781"/>
            <a:ext cx="3006932" cy="2384659"/>
          </a:xfrm>
        </p:spPr>
        <p:txBody>
          <a:bodyPr>
            <a:normAutofit/>
          </a:bodyPr>
          <a:lstStyle/>
          <a:p>
            <a:r>
              <a:rPr lang="es-ES" sz="3000" b="1" dirty="0" smtClean="0"/>
              <a:t>CONCLUSIONES</a:t>
            </a:r>
            <a:endParaRPr lang="es-ES" sz="3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La ley nace para regular la convivencia pacífica entre la ciudadanía</a:t>
            </a:r>
          </a:p>
          <a:p>
            <a:r>
              <a:rPr lang="es-ES" dirty="0" smtClean="0"/>
              <a:t>La ley es un instrumento de paz</a:t>
            </a:r>
          </a:p>
          <a:p>
            <a:r>
              <a:rPr lang="es-ES" dirty="0" smtClean="0"/>
              <a:t>La función de los jueces es la tutela de los derechos.</a:t>
            </a:r>
          </a:p>
          <a:p>
            <a:r>
              <a:rPr lang="es-ES" dirty="0" smtClean="0"/>
              <a:t>Existe una tutela extrajudicial de los derechos </a:t>
            </a:r>
          </a:p>
          <a:p>
            <a:r>
              <a:rPr lang="es-ES" dirty="0" smtClean="0"/>
              <a:t>Debemos crear las condiciones para que esa tutela judicial y extrajudicial sea de igual </a:t>
            </a:r>
            <a:r>
              <a:rPr lang="es-ES" smtClean="0"/>
              <a:t>calidad y universal</a:t>
            </a:r>
            <a:endParaRPr lang="es-ES" dirty="0" smtClean="0"/>
          </a:p>
          <a:p>
            <a:r>
              <a:rPr lang="es-ES" dirty="0" smtClean="0"/>
              <a:t>Debemos crear nuevas formas de acceso a la justicia y de participación ciudadana en el sistema: exigencia democrática</a:t>
            </a:r>
          </a:p>
          <a:p>
            <a:r>
              <a:rPr lang="es-ES" dirty="0" smtClean="0"/>
              <a:t>Ello redunda en cohesión social y en eficiencia y sostenibilidad del sistema</a:t>
            </a:r>
          </a:p>
          <a:p>
            <a:r>
              <a:rPr lang="es-ES" sz="2800" b="1" dirty="0" smtClean="0"/>
              <a:t>Una sociedad justa es una sociedad feliz.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3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sistema de justicia</a:t>
            </a:r>
            <a:endParaRPr lang="es-ES" dirty="0"/>
          </a:p>
        </p:txBody>
      </p:sp>
      <p:pic>
        <p:nvPicPr>
          <p:cNvPr id="34" name="Marcador de contenido 3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4473" y="748145"/>
            <a:ext cx="8248072" cy="533932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sz="2000" dirty="0" smtClean="0"/>
              <a:t>Su finalidad es mantener la paz social</a:t>
            </a:r>
            <a:endParaRPr lang="es-ES" sz="2000" dirty="0"/>
          </a:p>
        </p:txBody>
      </p:sp>
      <p:sp>
        <p:nvSpPr>
          <p:cNvPr id="35" name="Marcador de número de diapositiva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6" name="Marcador de pie de página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2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995168" cy="235117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3600" dirty="0" smtClean="0"/>
              <a:t>Nuevo sistema de justicia: </a:t>
            </a:r>
            <a:br>
              <a:rPr lang="es-ES" sz="3600" dirty="0" smtClean="0"/>
            </a:br>
            <a:r>
              <a:rPr lang="es-ES" sz="3600" dirty="0" smtClean="0"/>
              <a:t>la justicia que queremos: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PARADIGMA DE LA ADECUACIÓN: QUE CADA CONFLICTO SE GESTIONE POR EL MÉTODO MÁS ADECUADO.</a:t>
            </a:r>
          </a:p>
          <a:p>
            <a:pPr algn="just"/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Opción político-legislativa: introducir el paradigma de la adecuación en el sistema de justicia 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(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jurisdicción + MASC</a:t>
            </a:r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endParaRPr lang="es-ES" sz="24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s-ES" sz="2000" dirty="0" smtClean="0"/>
              <a:t>- Calidad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- </a:t>
            </a:r>
            <a:r>
              <a:rPr lang="es-ES" sz="2000" dirty="0" smtClean="0"/>
              <a:t>Participativa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- Moderna</a:t>
            </a:r>
            <a:br>
              <a:rPr lang="es-ES" sz="2000" dirty="0"/>
            </a:br>
            <a:r>
              <a:rPr lang="es-ES" sz="2000" dirty="0"/>
              <a:t>- </a:t>
            </a:r>
            <a:r>
              <a:rPr lang="es-ES" sz="2000" dirty="0" smtClean="0"/>
              <a:t>Satisfactoria</a:t>
            </a:r>
          </a:p>
          <a:p>
            <a:pPr marL="342900" indent="-342900">
              <a:buFontTx/>
              <a:buChar char="-"/>
            </a:pPr>
            <a:r>
              <a:rPr lang="es-ES" sz="2000" dirty="0" smtClean="0"/>
              <a:t>- Comprensible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- Cercana</a:t>
            </a:r>
          </a:p>
          <a:p>
            <a:pPr marL="342900" indent="-342900">
              <a:buFontTx/>
              <a:buChar char="-"/>
            </a:pPr>
            <a:endParaRPr lang="es-ES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 smtClean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5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1154544"/>
            <a:ext cx="3087532" cy="2753313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LINEAS PARA UN NUEVO SISTEMA DE JUSTICIA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ES" sz="2800" b="1" dirty="0" smtClean="0"/>
              <a:t>Mejorar </a:t>
            </a:r>
            <a:r>
              <a:rPr lang="es-ES" sz="2800" b="1" dirty="0"/>
              <a:t>los procedimientos legales</a:t>
            </a:r>
            <a:endParaRPr lang="es-ES" sz="2800" dirty="0"/>
          </a:p>
          <a:p>
            <a:r>
              <a:rPr lang="es-ES" sz="2800" b="1" dirty="0" smtClean="0"/>
              <a:t>Introducir </a:t>
            </a:r>
            <a:r>
              <a:rPr lang="es-ES" sz="2800" b="1" dirty="0"/>
              <a:t>otras formas de hacer justicia basadas en la actividad </a:t>
            </a:r>
            <a:r>
              <a:rPr lang="es-ES" sz="2800" b="1" dirty="0" smtClean="0"/>
              <a:t>negociadora.</a:t>
            </a:r>
            <a:endParaRPr lang="es-ES" sz="2800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3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LOS MASC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ES" sz="2800" b="1" dirty="0" smtClean="0"/>
              <a:t>Devolver </a:t>
            </a:r>
            <a:r>
              <a:rPr lang="es-ES" sz="2800" b="1" dirty="0"/>
              <a:t>a los ciudadanos la decisión y solución pacífica de sus problemas.</a:t>
            </a:r>
            <a:endParaRPr lang="es-ES" sz="2800" dirty="0"/>
          </a:p>
          <a:p>
            <a:r>
              <a:rPr lang="es-ES" sz="2800" b="1" dirty="0" smtClean="0"/>
              <a:t>El </a:t>
            </a:r>
            <a:r>
              <a:rPr lang="es-ES" sz="2800" b="1" dirty="0"/>
              <a:t>sistema pone a su disposición los recursos necesarios para llevarlo a cabo. </a:t>
            </a:r>
            <a:endParaRPr lang="es-ES" sz="2800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7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1" y="1142999"/>
            <a:ext cx="3022877" cy="294773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POTENCIAR </a:t>
            </a:r>
            <a:r>
              <a:rPr lang="es-ES" b="1" dirty="0"/>
              <a:t>LOS MÉTODOS </a:t>
            </a:r>
            <a:r>
              <a:rPr lang="es-ES" b="1" dirty="0" smtClean="0"/>
              <a:t>CONSENSUADOS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lvl="0"/>
            <a:r>
              <a:rPr lang="es-ES" sz="2800" b="1" dirty="0" smtClean="0"/>
              <a:t>ACTIVIDAD </a:t>
            </a:r>
            <a:r>
              <a:rPr lang="es-ES" sz="2800" b="1" dirty="0"/>
              <a:t>NEGOCIAL PREVIA A LA VIA JUDICIAL (ANPJ)</a:t>
            </a:r>
            <a:endParaRPr lang="es-ES" sz="2800" dirty="0"/>
          </a:p>
          <a:p>
            <a:pPr lvl="0"/>
            <a:r>
              <a:rPr lang="es-ES" sz="2800" b="1" dirty="0"/>
              <a:t>POTENCIAR LA ACTIVIDAD NEGOCIAL TRAS EL INICIO DE LA VIA JUDICIAL (ANDJ)</a:t>
            </a:r>
            <a:endParaRPr lang="es-ES" sz="2800" dirty="0"/>
          </a:p>
          <a:p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56031" y="4215864"/>
            <a:ext cx="2834641" cy="160030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5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Medidas</a:t>
            </a:r>
            <a:endParaRPr lang="es-E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Procesales</a:t>
            </a:r>
          </a:p>
          <a:p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Personales</a:t>
            </a:r>
          </a:p>
          <a:p>
            <a:r>
              <a:rPr lang="es-E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1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dirty="0"/>
              <a:t>Procesales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lvl="0"/>
            <a:r>
              <a:rPr lang="es-ES" sz="2400" b="1" dirty="0" smtClean="0"/>
              <a:t>ANPJ </a:t>
            </a:r>
            <a:r>
              <a:rPr lang="es-ES" sz="2400" b="1" dirty="0"/>
              <a:t>: requisito de </a:t>
            </a:r>
            <a:r>
              <a:rPr lang="es-ES" sz="2400" b="1" dirty="0" err="1"/>
              <a:t>procedibilidad</a:t>
            </a:r>
            <a:endParaRPr lang="es-ES" sz="2400" dirty="0"/>
          </a:p>
          <a:p>
            <a:pPr lvl="0"/>
            <a:r>
              <a:rPr lang="es-ES" sz="2400" b="1" dirty="0"/>
              <a:t>Ampliación de la derivación judicial (cualquier momento procesal, cualquier materia de derecho disponible, por el juez o por el </a:t>
            </a:r>
            <a:r>
              <a:rPr lang="es-ES" sz="2400" b="1" dirty="0" smtClean="0"/>
              <a:t>funcionario </a:t>
            </a:r>
            <a:r>
              <a:rPr lang="es-ES" sz="2400" b="1" dirty="0" err="1" smtClean="0"/>
              <a:t>conmpetente</a:t>
            </a:r>
            <a:r>
              <a:rPr lang="es-ES" sz="2400" b="1" dirty="0" smtClean="0"/>
              <a:t>)</a:t>
            </a:r>
            <a:endParaRPr lang="es-ES" sz="2400" dirty="0"/>
          </a:p>
          <a:p>
            <a:pPr marL="0" lvl="0" indent="0">
              <a:buNone/>
            </a:pPr>
            <a:r>
              <a:rPr lang="es-ES" sz="2400" b="1" dirty="0"/>
              <a:t> </a:t>
            </a:r>
            <a:r>
              <a:rPr lang="es-ES" sz="2400" b="1" dirty="0" smtClean="0"/>
              <a:t>                       </a:t>
            </a: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Refuerzo</a:t>
            </a:r>
            <a:r>
              <a:rPr lang="es-ES" sz="2400" b="1" dirty="0">
                <a:solidFill>
                  <a:schemeClr val="bg2">
                    <a:lumMod val="25000"/>
                  </a:schemeClr>
                </a:solidFill>
              </a:rPr>
              <a:t>: </a:t>
            </a:r>
          </a:p>
          <a:p>
            <a:pPr lvl="0"/>
            <a:r>
              <a:rPr lang="es-ES" sz="2400" b="1" dirty="0"/>
              <a:t>Eliminación del principio del vencimiento objetivo en las costas. </a:t>
            </a:r>
            <a:endParaRPr lang="es-ES" sz="2400" dirty="0"/>
          </a:p>
          <a:p>
            <a:pPr lvl="0"/>
            <a:r>
              <a:rPr lang="es-ES" sz="2400" b="1" dirty="0"/>
              <a:t>Inclusión de los conceptos de abuso del procedimiento para imponer sanciones </a:t>
            </a:r>
            <a:endParaRPr lang="es-ES" sz="2400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5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dirty="0"/>
              <a:t>Personales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lvl="0"/>
            <a:r>
              <a:rPr lang="es-ES" sz="2800" b="1" dirty="0" smtClean="0"/>
              <a:t>A </a:t>
            </a:r>
            <a:r>
              <a:rPr lang="es-ES" sz="2800" b="1" dirty="0"/>
              <a:t>los profesionales de justicia: Incentivos económicos a los profesionales (honorarios de la abogacía y procuraduría, productividad de jueces y </a:t>
            </a:r>
            <a:r>
              <a:rPr lang="es-ES" sz="2800" b="1" dirty="0" smtClean="0"/>
              <a:t>¿</a:t>
            </a:r>
            <a:r>
              <a:rPr lang="es-ES" sz="2800" b="1" dirty="0"/>
              <a:t>funcionarios?)</a:t>
            </a:r>
            <a:endParaRPr lang="es-ES" sz="2800" dirty="0"/>
          </a:p>
          <a:p>
            <a:pPr lvl="0"/>
            <a:r>
              <a:rPr lang="es-ES" sz="2800" b="1" dirty="0"/>
              <a:t>A los ciudadanos: </a:t>
            </a:r>
            <a:endParaRPr lang="es-ES" sz="2800" dirty="0"/>
          </a:p>
          <a:p>
            <a:pPr lvl="1"/>
            <a:r>
              <a:rPr lang="es-ES" sz="2600" b="1" dirty="0"/>
              <a:t>Fiscalidad</a:t>
            </a:r>
            <a:endParaRPr lang="es-ES" sz="2600" dirty="0"/>
          </a:p>
          <a:p>
            <a:pPr lvl="1"/>
            <a:r>
              <a:rPr lang="es-ES" sz="2600" b="1" dirty="0"/>
              <a:t>Ampliación de la justicia gratuita: abogado de parte en MASC y facilitadores</a:t>
            </a:r>
            <a:endParaRPr lang="es-ES" sz="2600" dirty="0"/>
          </a:p>
          <a:p>
            <a:pPr lvl="1"/>
            <a:r>
              <a:rPr lang="es-ES" sz="2600" b="1" dirty="0"/>
              <a:t>Mayor participación en la solución-cohesión social.</a:t>
            </a:r>
            <a:endParaRPr lang="es-ES" sz="2600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ana.carrascosa@mjusticia.es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801670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113</TotalTime>
  <Words>817</Words>
  <Application>Microsoft Office PowerPoint</Application>
  <PresentationFormat>Panorámica</PresentationFormat>
  <Paragraphs>140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Wingdings 2</vt:lpstr>
      <vt:lpstr>Marco</vt:lpstr>
      <vt:lpstr>LOS MASC EN EL APL</vt:lpstr>
      <vt:lpstr>El sistema de justicia</vt:lpstr>
      <vt:lpstr>           Nuevo sistema de justicia:  la justicia que queremos:</vt:lpstr>
      <vt:lpstr>     LINEAS PARA UN NUEVO SISTEMA DE JUSTICIA</vt:lpstr>
      <vt:lpstr>LOS MASC </vt:lpstr>
      <vt:lpstr>         POTENCIAR LOS MÉTODOS CONSENSUADOS </vt:lpstr>
      <vt:lpstr>Medidas</vt:lpstr>
      <vt:lpstr>Procesales </vt:lpstr>
      <vt:lpstr>Personales </vt:lpstr>
      <vt:lpstr>Administrativas: institucionalización-soporte en la gestión de los MASC</vt:lpstr>
      <vt:lpstr>DISTINTOS MASC</vt:lpstr>
      <vt:lpstr>NEGOCIACION</vt:lpstr>
      <vt:lpstr>MEDIACIÓN</vt:lpstr>
      <vt:lpstr>CONCILIACIÓN</vt:lpstr>
      <vt:lpstr>ARBITRAJE</vt:lpstr>
      <vt:lpstr>OFERTA CONFIDENCIAL VINCULANTE</vt:lpstr>
      <vt:lpstr>OPINIÓN DE EXPERTO NO VINCULANTE</vt:lpstr>
      <vt:lpstr>CONCLUSIONES</vt:lpstr>
    </vt:vector>
  </TitlesOfParts>
  <Company>Ministerio de Justicia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MASC EN EL APL</dc:title>
  <dc:creator>CARRASCOSA MIGUEL, ANA</dc:creator>
  <cp:lastModifiedBy>CARRASCOSA MIGUEL, ANA</cp:lastModifiedBy>
  <cp:revision>15</cp:revision>
  <dcterms:created xsi:type="dcterms:W3CDTF">2021-02-05T08:15:10Z</dcterms:created>
  <dcterms:modified xsi:type="dcterms:W3CDTF">2021-10-21T18:03:07Z</dcterms:modified>
</cp:coreProperties>
</file>